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35"/>
  </p:notesMasterIdLst>
  <p:sldIdLst>
    <p:sldId id="257" r:id="rId5"/>
    <p:sldId id="264" r:id="rId6"/>
    <p:sldId id="263" r:id="rId7"/>
    <p:sldId id="265" r:id="rId8"/>
    <p:sldId id="266" r:id="rId9"/>
    <p:sldId id="274" r:id="rId10"/>
    <p:sldId id="267" r:id="rId11"/>
    <p:sldId id="285" r:id="rId12"/>
    <p:sldId id="291" r:id="rId13"/>
    <p:sldId id="269" r:id="rId14"/>
    <p:sldId id="271" r:id="rId15"/>
    <p:sldId id="272" r:id="rId16"/>
    <p:sldId id="273" r:id="rId17"/>
    <p:sldId id="275" r:id="rId18"/>
    <p:sldId id="292" r:id="rId19"/>
    <p:sldId id="276" r:id="rId20"/>
    <p:sldId id="279" r:id="rId21"/>
    <p:sldId id="280" r:id="rId22"/>
    <p:sldId id="281" r:id="rId23"/>
    <p:sldId id="282" r:id="rId24"/>
    <p:sldId id="290" r:id="rId25"/>
    <p:sldId id="277" r:id="rId26"/>
    <p:sldId id="286" r:id="rId27"/>
    <p:sldId id="287" r:id="rId28"/>
    <p:sldId id="288" r:id="rId29"/>
    <p:sldId id="289" r:id="rId30"/>
    <p:sldId id="278" r:id="rId31"/>
    <p:sldId id="283" r:id="rId32"/>
    <p:sldId id="284"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7903F"/>
    <a:srgbClr val="344529"/>
    <a:srgbClr val="2B3922"/>
    <a:srgbClr val="2E3722"/>
    <a:srgbClr val="FCF7F1"/>
    <a:srgbClr val="B8D233"/>
    <a:srgbClr val="5CC6D6"/>
    <a:srgbClr val="F8D22F"/>
    <a:srgbClr val="F03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53E86-2984-4663-A8F0-C24133928426}" type="datetimeFigureOut">
              <a:rPr lang="en-US" smtClean="0"/>
              <a:t>5/20/2020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6076C-0942-4236-97BA-50BF40113CF7}" type="slidenum">
              <a:rPr lang="en-US" smtClean="0"/>
              <a:t>‹#›</a:t>
            </a:fld>
            <a:endParaRPr lang="en-US"/>
          </a:p>
        </p:txBody>
      </p:sp>
    </p:spTree>
    <p:extLst>
      <p:ext uri="{BB962C8B-B14F-4D97-AF65-F5344CB8AC3E}">
        <p14:creationId xmlns:p14="http://schemas.microsoft.com/office/powerpoint/2010/main" val="32278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discussing the theory of thermistors. A thermistor is simply a resistor with a resistance that changes with the ambient temperature. The type of thermistor determines how the resistance changes with temperature. The two types are Negative and Positive Temperature Coefficient Thermistors. The relationships are shown in the graph here: resistance decreases with an increase in temp for NTC, and increases with an increase in temp for PTC.</a:t>
            </a:r>
          </a:p>
        </p:txBody>
      </p:sp>
      <p:sp>
        <p:nvSpPr>
          <p:cNvPr id="4" name="Slide Number Placeholder 3"/>
          <p:cNvSpPr>
            <a:spLocks noGrp="1"/>
          </p:cNvSpPr>
          <p:nvPr>
            <p:ph type="sldNum" sz="quarter" idx="5"/>
          </p:nvPr>
        </p:nvSpPr>
        <p:spPr/>
        <p:txBody>
          <a:bodyPr/>
          <a:lstStyle/>
          <a:p>
            <a:fld id="{1916076C-0942-4236-97BA-50BF40113CF7}" type="slidenum">
              <a:rPr lang="en-US" smtClean="0"/>
              <a:t>3</a:t>
            </a:fld>
            <a:endParaRPr lang="en-US"/>
          </a:p>
        </p:txBody>
      </p:sp>
    </p:spTree>
    <p:extLst>
      <p:ext uri="{BB962C8B-B14F-4D97-AF65-F5344CB8AC3E}">
        <p14:creationId xmlns:p14="http://schemas.microsoft.com/office/powerpoint/2010/main" val="132604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thermistor I will be using is an NTC. There are mainly two models that are used to calculate temperature from an NTC thermistor: SH and beta parameter. The SH is a third order approximation and uses three coefficients unique to the thermistor. The beta parameter is an alternative and simpler form of SH that uses just one coefficient: the beta parameter. It’s assumed in this model that the last coefficient c2 in SH is about 0, which is the case most of the time. The SH coefficients and beta parameter are sometimes given in the manufacturer specs. However, I will be deriving my coefficients from a calibration of the thermistor using three measured temperatures and resistances, which I will discuss in detail later on. All temperatures must be in Kelvin when using these models.</a:t>
            </a:r>
          </a:p>
        </p:txBody>
      </p:sp>
      <p:sp>
        <p:nvSpPr>
          <p:cNvPr id="4" name="Slide Number Placeholder 3"/>
          <p:cNvSpPr>
            <a:spLocks noGrp="1"/>
          </p:cNvSpPr>
          <p:nvPr>
            <p:ph type="sldNum" sz="quarter" idx="5"/>
          </p:nvPr>
        </p:nvSpPr>
        <p:spPr/>
        <p:txBody>
          <a:bodyPr/>
          <a:lstStyle/>
          <a:p>
            <a:fld id="{1916076C-0942-4236-97BA-50BF40113CF7}" type="slidenum">
              <a:rPr lang="en-US" smtClean="0"/>
              <a:t>4</a:t>
            </a:fld>
            <a:endParaRPr lang="en-US"/>
          </a:p>
        </p:txBody>
      </p:sp>
    </p:spTree>
    <p:extLst>
      <p:ext uri="{BB962C8B-B14F-4D97-AF65-F5344CB8AC3E}">
        <p14:creationId xmlns:p14="http://schemas.microsoft.com/office/powerpoint/2010/main" val="346378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Voltage Dividers are extremely useful circuit components, especially when working with Arduino. The circuit produces an output voltage proportional to the input voltage based on resistance values R1 and R2. The purpose of using a voltage divider in general is to measure the resistance of an unknown resistor (R2 in circuit). When applied to Arduino, voltage dividers are important because the digital and analog signals going to the microcontroller can only read voltage output, not resistance. So measuring the thermistor’s resistance requires the use of a voltage divider. GO THROUGH EQUATIONS. Voltage dividers in general do not have to use resistors, but in this project they do. </a:t>
            </a:r>
          </a:p>
        </p:txBody>
      </p:sp>
      <p:sp>
        <p:nvSpPr>
          <p:cNvPr id="4" name="Slide Number Placeholder 3"/>
          <p:cNvSpPr>
            <a:spLocks noGrp="1"/>
          </p:cNvSpPr>
          <p:nvPr>
            <p:ph type="sldNum" sz="quarter" idx="5"/>
          </p:nvPr>
        </p:nvSpPr>
        <p:spPr/>
        <p:txBody>
          <a:bodyPr/>
          <a:lstStyle/>
          <a:p>
            <a:fld id="{1916076C-0942-4236-97BA-50BF40113CF7}" type="slidenum">
              <a:rPr lang="en-US" smtClean="0"/>
              <a:t>5</a:t>
            </a:fld>
            <a:endParaRPr lang="en-US"/>
          </a:p>
        </p:txBody>
      </p:sp>
    </p:spTree>
    <p:extLst>
      <p:ext uri="{BB962C8B-B14F-4D97-AF65-F5344CB8AC3E}">
        <p14:creationId xmlns:p14="http://schemas.microsoft.com/office/powerpoint/2010/main" val="56547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objective of this project is to design a thermometer from an Arduino kit with an NTC thermistor. The requirements of this project are (go through points)</a:t>
            </a:r>
          </a:p>
        </p:txBody>
      </p:sp>
      <p:sp>
        <p:nvSpPr>
          <p:cNvPr id="4" name="Slide Number Placeholder 3"/>
          <p:cNvSpPr>
            <a:spLocks noGrp="1"/>
          </p:cNvSpPr>
          <p:nvPr>
            <p:ph type="sldNum" sz="quarter" idx="5"/>
          </p:nvPr>
        </p:nvSpPr>
        <p:spPr/>
        <p:txBody>
          <a:bodyPr/>
          <a:lstStyle/>
          <a:p>
            <a:fld id="{1916076C-0942-4236-97BA-50BF40113CF7}" type="slidenum">
              <a:rPr lang="en-US" smtClean="0"/>
              <a:t>7</a:t>
            </a:fld>
            <a:endParaRPr lang="en-US"/>
          </a:p>
        </p:txBody>
      </p:sp>
    </p:spTree>
    <p:extLst>
      <p:ext uri="{BB962C8B-B14F-4D97-AF65-F5344CB8AC3E}">
        <p14:creationId xmlns:p14="http://schemas.microsoft.com/office/powerpoint/2010/main" val="64958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c2 is small compared to others, beta parameter model assumption valid. </a:t>
            </a:r>
          </a:p>
        </p:txBody>
      </p:sp>
      <p:sp>
        <p:nvSpPr>
          <p:cNvPr id="4" name="Slide Number Placeholder 3"/>
          <p:cNvSpPr>
            <a:spLocks noGrp="1"/>
          </p:cNvSpPr>
          <p:nvPr>
            <p:ph type="sldNum" sz="quarter" idx="5"/>
          </p:nvPr>
        </p:nvSpPr>
        <p:spPr/>
        <p:txBody>
          <a:bodyPr/>
          <a:lstStyle/>
          <a:p>
            <a:fld id="{1916076C-0942-4236-97BA-50BF40113CF7}" type="slidenum">
              <a:rPr lang="en-US" smtClean="0"/>
              <a:t>10</a:t>
            </a:fld>
            <a:endParaRPr lang="en-US"/>
          </a:p>
        </p:txBody>
      </p:sp>
    </p:spTree>
    <p:extLst>
      <p:ext uri="{BB962C8B-B14F-4D97-AF65-F5344CB8AC3E}">
        <p14:creationId xmlns:p14="http://schemas.microsoft.com/office/powerpoint/2010/main" val="269363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color code: black: basic circuit components: pot, LED. Yellow: Subsystems of the design.</a:t>
            </a:r>
          </a:p>
          <a:p>
            <a:r>
              <a:rPr lang="en-US" dirty="0"/>
              <a:t>Go from left to right</a:t>
            </a:r>
          </a:p>
          <a:p>
            <a:r>
              <a:rPr lang="en-US" dirty="0"/>
              <a:t>Arduino program and microcontroller are sending information back and forth</a:t>
            </a:r>
          </a:p>
        </p:txBody>
      </p:sp>
      <p:sp>
        <p:nvSpPr>
          <p:cNvPr id="4" name="Slide Number Placeholder 3"/>
          <p:cNvSpPr>
            <a:spLocks noGrp="1"/>
          </p:cNvSpPr>
          <p:nvPr>
            <p:ph type="sldNum" sz="quarter" idx="5"/>
          </p:nvPr>
        </p:nvSpPr>
        <p:spPr/>
        <p:txBody>
          <a:bodyPr/>
          <a:lstStyle/>
          <a:p>
            <a:fld id="{1916076C-0942-4236-97BA-50BF40113CF7}" type="slidenum">
              <a:rPr lang="en-US" smtClean="0"/>
              <a:t>13</a:t>
            </a:fld>
            <a:endParaRPr lang="en-US"/>
          </a:p>
        </p:txBody>
      </p:sp>
    </p:spTree>
    <p:extLst>
      <p:ext uri="{BB962C8B-B14F-4D97-AF65-F5344CB8AC3E}">
        <p14:creationId xmlns:p14="http://schemas.microsoft.com/office/powerpoint/2010/main" val="410737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walk through a sort of “typical” or “expected” cycle of temperature data collection using this chart and the descriptions below. </a:t>
            </a:r>
          </a:p>
        </p:txBody>
      </p:sp>
      <p:sp>
        <p:nvSpPr>
          <p:cNvPr id="4" name="Slide Number Placeholder 3"/>
          <p:cNvSpPr>
            <a:spLocks noGrp="1"/>
          </p:cNvSpPr>
          <p:nvPr>
            <p:ph type="sldNum" sz="quarter" idx="5"/>
          </p:nvPr>
        </p:nvSpPr>
        <p:spPr/>
        <p:txBody>
          <a:bodyPr/>
          <a:lstStyle/>
          <a:p>
            <a:fld id="{1916076C-0942-4236-97BA-50BF40113CF7}" type="slidenum">
              <a:rPr lang="en-US" smtClean="0"/>
              <a:t>14</a:t>
            </a:fld>
            <a:endParaRPr lang="en-US"/>
          </a:p>
        </p:txBody>
      </p:sp>
    </p:spTree>
    <p:extLst>
      <p:ext uri="{BB962C8B-B14F-4D97-AF65-F5344CB8AC3E}">
        <p14:creationId xmlns:p14="http://schemas.microsoft.com/office/powerpoint/2010/main" val="147036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On/Off buttons: </a:t>
            </a:r>
            <a:r>
              <a:rPr lang="en-US" sz="1200" dirty="0"/>
              <a:t>Send signals to start/end data collection</a:t>
            </a:r>
          </a:p>
          <a:p>
            <a:r>
              <a:rPr lang="en-US" sz="1200" b="1" dirty="0"/>
              <a:t>Potentiometer: </a:t>
            </a:r>
            <a:r>
              <a:rPr lang="en-US" sz="1200" dirty="0"/>
              <a:t>Sends resistance information to affect contrast of LCD</a:t>
            </a:r>
          </a:p>
          <a:p>
            <a:r>
              <a:rPr lang="en-US" sz="1200" b="1" dirty="0"/>
              <a:t>Green LED: </a:t>
            </a:r>
            <a:r>
              <a:rPr lang="en-US" sz="1200" dirty="0"/>
              <a:t>Turns on when system is running, i.e. on button has most recently been pressed. Turns off when system not running (off button)</a:t>
            </a:r>
          </a:p>
          <a:p>
            <a:r>
              <a:rPr lang="en-US" sz="1200" b="1" dirty="0"/>
              <a:t>LCD: </a:t>
            </a:r>
            <a:r>
              <a:rPr lang="en-US" sz="1200" dirty="0"/>
              <a:t>Begins with blank screen. Contrast may be adjusted before on button. Once system is running, temperatures are displayed. When system is off, temperatures disappear, blank screen.</a:t>
            </a:r>
          </a:p>
          <a:p>
            <a:r>
              <a:rPr lang="en-US" sz="1200" b="1" dirty="0"/>
              <a:t>Thermistor: </a:t>
            </a:r>
            <a:r>
              <a:rPr lang="en-US" sz="1200" dirty="0"/>
              <a:t>Sends information through voltage divider to program which converts V</a:t>
            </a:r>
            <a:r>
              <a:rPr lang="en-US" sz="1200" dirty="0">
                <a:sym typeface="Wingdings" panose="05000000000000000000" pitchFamily="2" charset="2"/>
              </a:rPr>
              <a:t>RT. Calculations and displays on LCD only made when system is ON </a:t>
            </a:r>
          </a:p>
          <a:p>
            <a:r>
              <a:rPr lang="en-US" sz="1200" b="1" dirty="0">
                <a:sym typeface="Wingdings" panose="05000000000000000000" pitchFamily="2" charset="2"/>
              </a:rPr>
              <a:t>Blue LED: </a:t>
            </a:r>
            <a:r>
              <a:rPr lang="en-US" sz="1200" dirty="0">
                <a:sym typeface="Wingdings" panose="05000000000000000000" pitchFamily="2" charset="2"/>
              </a:rPr>
              <a:t>Can only work when system is ON. Turns on when SS reached, which is condition defined in program </a:t>
            </a:r>
            <a:endParaRPr lang="en-US" sz="1200" dirty="0"/>
          </a:p>
          <a:p>
            <a:endParaRPr lang="en-US" dirty="0"/>
          </a:p>
        </p:txBody>
      </p:sp>
      <p:sp>
        <p:nvSpPr>
          <p:cNvPr id="4" name="Slide Number Placeholder 3"/>
          <p:cNvSpPr>
            <a:spLocks noGrp="1"/>
          </p:cNvSpPr>
          <p:nvPr>
            <p:ph type="sldNum" sz="quarter" idx="5"/>
          </p:nvPr>
        </p:nvSpPr>
        <p:spPr/>
        <p:txBody>
          <a:bodyPr/>
          <a:lstStyle/>
          <a:p>
            <a:fld id="{1916076C-0942-4236-97BA-50BF40113CF7}" type="slidenum">
              <a:rPr lang="en-US" smtClean="0"/>
              <a:t>15</a:t>
            </a:fld>
            <a:endParaRPr lang="en-US"/>
          </a:p>
        </p:txBody>
      </p:sp>
    </p:spTree>
    <p:extLst>
      <p:ext uri="{BB962C8B-B14F-4D97-AF65-F5344CB8AC3E}">
        <p14:creationId xmlns:p14="http://schemas.microsoft.com/office/powerpoint/2010/main" val="273849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5/20/2020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5/20/2020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5/20/2020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5/20/2020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5/20/2020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Preliminary Design review</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734632"/>
          </a:xfrm>
        </p:spPr>
        <p:txBody>
          <a:bodyPr>
            <a:normAutofit lnSpcReduction="10000"/>
          </a:bodyPr>
          <a:lstStyle/>
          <a:p>
            <a:pPr>
              <a:spcAft>
                <a:spcPts val="600"/>
              </a:spcAft>
            </a:pPr>
            <a:r>
              <a:rPr lang="en-US" dirty="0">
                <a:solidFill>
                  <a:schemeClr val="tx1"/>
                </a:solidFill>
              </a:rPr>
              <a:t>Samuel Ellison</a:t>
            </a:r>
          </a:p>
          <a:p>
            <a:pPr>
              <a:spcAft>
                <a:spcPts val="600"/>
              </a:spcAft>
            </a:pPr>
            <a:r>
              <a:rPr lang="en-US" dirty="0">
                <a:solidFill>
                  <a:schemeClr val="tx1"/>
                </a:solidFill>
              </a:rPr>
              <a:t>Group 8</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6726-138A-4234-B67B-C2D898910A76}"/>
              </a:ext>
            </a:extLst>
          </p:cNvPr>
          <p:cNvSpPr>
            <a:spLocks noGrp="1"/>
          </p:cNvSpPr>
          <p:nvPr>
            <p:ph type="title"/>
          </p:nvPr>
        </p:nvSpPr>
        <p:spPr/>
        <p:txBody>
          <a:bodyPr/>
          <a:lstStyle/>
          <a:p>
            <a:r>
              <a:rPr lang="en-US" dirty="0"/>
              <a:t>Expected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E9EA-448C-4453-B5E6-4B0FC15FD417}"/>
                  </a:ext>
                </a:extLst>
              </p:cNvPr>
              <p:cNvSpPr>
                <a:spLocks noGrp="1"/>
              </p:cNvSpPr>
              <p:nvPr>
                <p:ph sz="half" idx="1"/>
              </p:nvPr>
            </p:nvSpPr>
            <p:spPr/>
            <p:txBody>
              <a:bodyPr/>
              <a:lstStyle/>
              <a:p>
                <a:r>
                  <a:rPr lang="en-US" dirty="0"/>
                  <a:t>Calibration</a:t>
                </a:r>
              </a:p>
              <a:p>
                <a:pPr lvl="1"/>
                <a:r>
                  <a:rPr lang="en-US" dirty="0"/>
                  <a:t>Nominal Resistance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r>
                      <m:rPr>
                        <m:sty m:val="p"/>
                      </m:rPr>
                      <a:rPr lang="en-US" b="0" i="0" smtClean="0">
                        <a:latin typeface="Cambria Math" panose="02040503050406030204" pitchFamily="18" charset="0"/>
                        <a:ea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oMath>
                </a14:m>
                <a:endParaRPr lang="en-US" dirty="0"/>
              </a:p>
              <a:p>
                <a:pPr lvl="1"/>
                <a:r>
                  <a:rPr lang="en-US" dirty="0"/>
                  <a:t>T-R data</a:t>
                </a:r>
              </a:p>
              <a:p>
                <a:pPr lvl="1"/>
                <a:endParaRPr lang="en-US" dirty="0"/>
              </a:p>
              <a:p>
                <a:pPr lvl="1"/>
                <a:endParaRPr lang="en-US" dirty="0"/>
              </a:p>
              <a:p>
                <a:pPr lvl="1"/>
                <a:endParaRPr lang="en-US" dirty="0"/>
              </a:p>
              <a:p>
                <a:pPr lvl="1"/>
                <a:endParaRPr lang="en-US" dirty="0"/>
              </a:p>
              <a:p>
                <a:pPr lvl="1"/>
                <a:endParaRPr lang="en-US" dirty="0"/>
              </a:p>
              <a:p>
                <a:pPr marL="27432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=4.984</m:t>
                    </m:r>
                    <m:r>
                      <m:rPr>
                        <m:nor/>
                      </m:rPr>
                      <a:rPr lang="en-US" b="0" i="0" smtClean="0">
                        <a:latin typeface="Cambria Math" panose="02040503050406030204" pitchFamily="18" charset="0"/>
                      </a:rPr>
                      <m:t>E</m:t>
                    </m:r>
                    <m:r>
                      <m:rPr>
                        <m:nor/>
                      </m:rPr>
                      <a:rPr lang="en-US" b="0" i="0" smtClean="0">
                        <a:latin typeface="Cambria Math" panose="02040503050406030204" pitchFamily="18" charset="0"/>
                      </a:rPr>
                      <m:t>−</m:t>
                    </m:r>
                    <m:r>
                      <a:rPr lang="en-US" b="0" i="1" smtClean="0">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=3</m:t>
                    </m:r>
                    <m:r>
                      <a:rPr lang="en-US" b="0" i="1" smtClean="0">
                        <a:latin typeface="Cambria Math" panose="02040503050406030204" pitchFamily="18" charset="0"/>
                      </a:rPr>
                      <m:t>.</m:t>
                    </m:r>
                    <m:r>
                      <a:rPr lang="en-US" i="1">
                        <a:latin typeface="Cambria Math" panose="02040503050406030204" pitchFamily="18" charset="0"/>
                      </a:rPr>
                      <m:t>32</m:t>
                    </m:r>
                    <m:r>
                      <a:rPr lang="en-US" b="0" i="1" smtClean="0">
                        <a:latin typeface="Cambria Math" panose="02040503050406030204" pitchFamily="18" charset="0"/>
                      </a:rPr>
                      <m:t>1</m:t>
                    </m:r>
                    <m:r>
                      <m:rPr>
                        <m:nor/>
                      </m:rPr>
                      <a:rPr lang="en-US" smtClean="0">
                        <a:latin typeface="Cambria Math" panose="02040503050406030204" pitchFamily="18" charset="0"/>
                      </a:rPr>
                      <m:t>E</m:t>
                    </m:r>
                    <m:r>
                      <m:rPr>
                        <m:nor/>
                      </m:rPr>
                      <a:rPr lang="en-US" i="0" smtClean="0">
                        <a:latin typeface="Cambria Math" panose="02040503050406030204" pitchFamily="18" charset="0"/>
                      </a:rPr>
                      <m:t>−</m:t>
                    </m:r>
                    <m:r>
                      <a:rPr lang="en-US" i="1">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=−2.523</m:t>
                    </m:r>
                    <m:r>
                      <m:rPr>
                        <m:nor/>
                      </m:rPr>
                      <a:rPr lang="en-US" i="0">
                        <a:latin typeface="Cambria Math" panose="02040503050406030204" pitchFamily="18" charset="0"/>
                      </a:rPr>
                      <m:t>E</m:t>
                    </m:r>
                    <m:r>
                      <m:rPr>
                        <m:nor/>
                      </m:rPr>
                      <a:rPr lang="en-US" i="0">
                        <a:latin typeface="Cambria Math" panose="02040503050406030204" pitchFamily="18" charset="0"/>
                      </a:rPr>
                      <m:t>−</m:t>
                    </m:r>
                    <m:r>
                      <a:rPr lang="en-US" b="0" i="1" smtClean="0">
                        <a:latin typeface="Cambria Math" panose="02040503050406030204" pitchFamily="18" charset="0"/>
                      </a:rPr>
                      <m:t>7</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726E9EA-448C-4453-B5E6-4B0FC15FD417}"/>
                  </a:ext>
                </a:extLst>
              </p:cNvPr>
              <p:cNvSpPr>
                <a:spLocks noGrp="1" noRot="1" noChangeAspect="1" noMove="1" noResize="1" noEditPoints="1" noAdjustHandles="1" noChangeArrowheads="1" noChangeShapeType="1" noTextEdit="1"/>
              </p:cNvSpPr>
              <p:nvPr>
                <p:ph sz="half" idx="1"/>
              </p:nvPr>
            </p:nvSpPr>
            <p:spPr>
              <a:blipFill>
                <a:blip r:embed="rId3"/>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488E294-0EF7-4B80-9001-D7FFF11B8935}"/>
                  </a:ext>
                </a:extLst>
              </p:cNvPr>
              <p:cNvSpPr>
                <a:spLocks noGrp="1"/>
              </p:cNvSpPr>
              <p:nvPr>
                <p:ph sz="half" idx="2"/>
              </p:nvPr>
            </p:nvSpPr>
            <p:spPr/>
            <p:txBody>
              <a:bodyPr/>
              <a:lstStyle/>
              <a:p>
                <a:r>
                  <a:rPr lang="en-US" dirty="0"/>
                  <a:t>Time Constant</a:t>
                </a:r>
              </a:p>
              <a:p>
                <a:pPr lvl="1"/>
                <a:r>
                  <a:rPr lang="en-US" dirty="0"/>
                  <a:t>Should be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m:t>
                    </m:r>
                  </m:oMath>
                </a14:m>
                <a:r>
                  <a:rPr lang="en-US" dirty="0"/>
                  <a:t>s (manufacturer specs)</a:t>
                </a:r>
              </a:p>
              <a:p>
                <a:r>
                  <a:rPr lang="en-US" dirty="0"/>
                  <a:t>Temperature error</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a14:m>
                <a:r>
                  <a:rPr lang="en-US" dirty="0"/>
                  <a:t> ideal (SS criterion)</a:t>
                </a:r>
              </a:p>
              <a:p>
                <a:pPr lvl="1"/>
                <a:r>
                  <a:rPr lang="en-US" dirty="0"/>
                  <a:t>Expect something higher</a:t>
                </a:r>
              </a:p>
              <a:p>
                <a:r>
                  <a:rPr lang="en-US" dirty="0"/>
                  <a:t>Sampling Rate Limit</a:t>
                </a:r>
              </a:p>
              <a:p>
                <a:pPr lvl="1"/>
                <a:r>
                  <a:rPr lang="en-US" dirty="0"/>
                  <a:t>Time to run one loop of program</a:t>
                </a:r>
              </a:p>
              <a:p>
                <a:pPr lvl="1"/>
                <a:r>
                  <a:rPr lang="en-US" dirty="0"/>
                  <a:t>Possibly </a:t>
                </a:r>
                <a14:m>
                  <m:oMath xmlns:m="http://schemas.openxmlformats.org/officeDocument/2006/math">
                    <m:r>
                      <a:rPr lang="en-US" b="0" i="1" smtClean="0">
                        <a:latin typeface="Cambria Math" panose="02040503050406030204" pitchFamily="18" charset="0"/>
                      </a:rPr>
                      <m:t>0.01</m:t>
                    </m:r>
                    <m:r>
                      <m:rPr>
                        <m:sty m:val="p"/>
                      </m:rPr>
                      <a:rPr lang="en-US" b="0" i="0" smtClean="0">
                        <a:latin typeface="Cambria Math" panose="02040503050406030204" pitchFamily="18" charset="0"/>
                      </a:rPr>
                      <m:t>ms</m:t>
                    </m:r>
                  </m:oMath>
                </a14:m>
                <a:endParaRPr lang="en-US" dirty="0"/>
              </a:p>
              <a:p>
                <a:pPr lvl="1"/>
                <a:r>
                  <a:rPr lang="en-US" dirty="0"/>
                  <a:t>100,000 samples/sec</a:t>
                </a:r>
              </a:p>
              <a:p>
                <a:pPr lvl="1"/>
                <a:endParaRPr lang="en-US" dirty="0"/>
              </a:p>
            </p:txBody>
          </p:sp>
        </mc:Choice>
        <mc:Fallback xmlns="">
          <p:sp>
            <p:nvSpPr>
              <p:cNvPr id="7" name="Content Placeholder 6">
                <a:extLst>
                  <a:ext uri="{FF2B5EF4-FFF2-40B4-BE49-F238E27FC236}">
                    <a16:creationId xmlns:a16="http://schemas.microsoft.com/office/drawing/2014/main" id="{C488E294-0EF7-4B80-9001-D7FFF11B8935}"/>
                  </a:ext>
                </a:extLst>
              </p:cNvPr>
              <p:cNvSpPr>
                <a:spLocks noGrp="1" noRot="1" noChangeAspect="1" noMove="1" noResize="1" noEditPoints="1" noAdjustHandles="1" noChangeArrowheads="1" noChangeShapeType="1" noTextEdit="1"/>
              </p:cNvSpPr>
              <p:nvPr>
                <p:ph sz="half" idx="2"/>
              </p:nvPr>
            </p:nvSpPr>
            <p:spPr>
              <a:blipFill>
                <a:blip r:embed="rId4"/>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extLst>
                  <p:ext uri="{D42A27DB-BD31-4B8C-83A1-F6EECF244321}">
                    <p14:modId xmlns:p14="http://schemas.microsoft.com/office/powerpoint/2010/main" val="3377652971"/>
                  </p:ext>
                </p:extLst>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Resistance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𝛀</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Temperature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Choice>
        <mc:Fallback xmlns="">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extLst>
                  <p:ext uri="{D42A27DB-BD31-4B8C-83A1-F6EECF244321}">
                    <p14:modId xmlns:p14="http://schemas.microsoft.com/office/powerpoint/2010/main" val="3377652971"/>
                  </p:ext>
                </p:extLst>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59073" t="-17391" r="-109653" b="-343478"/>
                          </a:stretch>
                        </a:blipFill>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145583" t="-17391" r="-353" b="-343478"/>
                          </a:stretch>
                        </a:blipFill>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Fallback>
      </mc:AlternateContent>
    </p:spTree>
    <p:extLst>
      <p:ext uri="{BB962C8B-B14F-4D97-AF65-F5344CB8AC3E}">
        <p14:creationId xmlns:p14="http://schemas.microsoft.com/office/powerpoint/2010/main" val="17280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34FC-64DE-4CC6-8A16-0E44529DCCA9}"/>
              </a:ext>
            </a:extLst>
          </p:cNvPr>
          <p:cNvSpPr>
            <a:spLocks noGrp="1"/>
          </p:cNvSpPr>
          <p:nvPr>
            <p:ph type="ctrTitle"/>
          </p:nvPr>
        </p:nvSpPr>
        <p:spPr/>
        <p:txBody>
          <a:bodyPr/>
          <a:lstStyle/>
          <a:p>
            <a:r>
              <a:rPr lang="en-US" dirty="0"/>
              <a:t>System overview</a:t>
            </a:r>
          </a:p>
        </p:txBody>
      </p:sp>
      <p:sp>
        <p:nvSpPr>
          <p:cNvPr id="3" name="Subtitle 2">
            <a:extLst>
              <a:ext uri="{FF2B5EF4-FFF2-40B4-BE49-F238E27FC236}">
                <a16:creationId xmlns:a16="http://schemas.microsoft.com/office/drawing/2014/main" id="{7B44A529-8C1F-4B36-83CA-FC4AAC12250C}"/>
              </a:ext>
            </a:extLst>
          </p:cNvPr>
          <p:cNvSpPr>
            <a:spLocks noGrp="1"/>
          </p:cNvSpPr>
          <p:nvPr>
            <p:ph type="subTitle" idx="1"/>
          </p:nvPr>
        </p:nvSpPr>
        <p:spPr/>
        <p:txBody>
          <a:bodyPr/>
          <a:lstStyle/>
          <a:p>
            <a:r>
              <a:rPr lang="en-US" dirty="0"/>
              <a:t>Section 2</a:t>
            </a:r>
          </a:p>
        </p:txBody>
      </p:sp>
    </p:spTree>
    <p:extLst>
      <p:ext uri="{BB962C8B-B14F-4D97-AF65-F5344CB8AC3E}">
        <p14:creationId xmlns:p14="http://schemas.microsoft.com/office/powerpoint/2010/main" val="362759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1EF1-BDFE-433E-8D65-DA4939A1E2DE}"/>
              </a:ext>
            </a:extLst>
          </p:cNvPr>
          <p:cNvSpPr>
            <a:spLocks noGrp="1"/>
          </p:cNvSpPr>
          <p:nvPr>
            <p:ph type="title"/>
          </p:nvPr>
        </p:nvSpPr>
        <p:spPr/>
        <p:txBody>
          <a:bodyPr/>
          <a:lstStyle/>
          <a:p>
            <a:r>
              <a:rPr lang="en-US" dirty="0"/>
              <a:t>Subsystem Definitions</a:t>
            </a:r>
          </a:p>
        </p:txBody>
      </p:sp>
      <p:sp>
        <p:nvSpPr>
          <p:cNvPr id="3" name="Content Placeholder 2">
            <a:extLst>
              <a:ext uri="{FF2B5EF4-FFF2-40B4-BE49-F238E27FC236}">
                <a16:creationId xmlns:a16="http://schemas.microsoft.com/office/drawing/2014/main" id="{409EFE38-F22B-4EF1-AB09-768CFB335F79}"/>
              </a:ext>
            </a:extLst>
          </p:cNvPr>
          <p:cNvSpPr>
            <a:spLocks noGrp="1"/>
          </p:cNvSpPr>
          <p:nvPr>
            <p:ph idx="1"/>
          </p:nvPr>
        </p:nvSpPr>
        <p:spPr/>
        <p:txBody>
          <a:bodyPr>
            <a:normAutofit fontScale="77500" lnSpcReduction="20000"/>
          </a:bodyPr>
          <a:lstStyle/>
          <a:p>
            <a:r>
              <a:rPr lang="en-US" sz="2200" dirty="0"/>
              <a:t>Temperature Display</a:t>
            </a:r>
          </a:p>
          <a:p>
            <a:pPr lvl="1"/>
            <a:r>
              <a:rPr lang="en-US" sz="2000" dirty="0"/>
              <a:t>How users will see/be able to read temperatures</a:t>
            </a:r>
          </a:p>
          <a:p>
            <a:r>
              <a:rPr lang="en-US" sz="2200" dirty="0"/>
              <a:t>On/Off buttons</a:t>
            </a:r>
          </a:p>
          <a:p>
            <a:pPr lvl="1"/>
            <a:r>
              <a:rPr lang="en-US" sz="2000" dirty="0"/>
              <a:t>How users will turn display/program on and off</a:t>
            </a:r>
          </a:p>
          <a:p>
            <a:r>
              <a:rPr lang="en-US" sz="2200" dirty="0"/>
              <a:t>Voltage Divider</a:t>
            </a:r>
          </a:p>
          <a:p>
            <a:pPr lvl="1"/>
            <a:r>
              <a:rPr lang="en-US" sz="2000" dirty="0"/>
              <a:t>How the thermistor is set up on the breadboard to determine its resistance</a:t>
            </a:r>
          </a:p>
          <a:p>
            <a:r>
              <a:rPr lang="en-US" sz="2200" dirty="0"/>
              <a:t>Thermistor Extension/Rigid Fixture</a:t>
            </a:r>
          </a:p>
          <a:p>
            <a:pPr lvl="1"/>
            <a:r>
              <a:rPr lang="en-US" sz="2000" dirty="0"/>
              <a:t>How the thermistor will extend from module and its protection from environment</a:t>
            </a:r>
          </a:p>
          <a:p>
            <a:r>
              <a:rPr lang="en-US" sz="2200" dirty="0"/>
              <a:t>Steady State Criterion/Indicator</a:t>
            </a:r>
          </a:p>
          <a:p>
            <a:pPr lvl="1"/>
            <a:r>
              <a:rPr lang="en-US" sz="2000" dirty="0"/>
              <a:t>How program will determine if steady state has been achieved and how users can determine if the temperature reading is stable and can be recorded</a:t>
            </a:r>
          </a:p>
          <a:p>
            <a:r>
              <a:rPr lang="en-US" sz="2200" dirty="0"/>
              <a:t>Arduino Code</a:t>
            </a:r>
          </a:p>
          <a:p>
            <a:pPr lvl="1"/>
            <a:r>
              <a:rPr lang="en-US" sz="2000" dirty="0"/>
              <a:t>How the program is written to accomplish all objectives/requirements</a:t>
            </a:r>
          </a:p>
        </p:txBody>
      </p:sp>
    </p:spTree>
    <p:extLst>
      <p:ext uri="{BB962C8B-B14F-4D97-AF65-F5344CB8AC3E}">
        <p14:creationId xmlns:p14="http://schemas.microsoft.com/office/powerpoint/2010/main" val="156702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1D6F-CD8E-435A-AD0F-9BE415A7F5C2}"/>
              </a:ext>
            </a:extLst>
          </p:cNvPr>
          <p:cNvSpPr>
            <a:spLocks noGrp="1"/>
          </p:cNvSpPr>
          <p:nvPr>
            <p:ph type="title"/>
          </p:nvPr>
        </p:nvSpPr>
        <p:spPr/>
        <p:txBody>
          <a:bodyPr/>
          <a:lstStyle/>
          <a:p>
            <a:r>
              <a:rPr lang="en-US" dirty="0"/>
              <a:t>System Block Diagram</a:t>
            </a:r>
          </a:p>
        </p:txBody>
      </p:sp>
      <p:sp>
        <p:nvSpPr>
          <p:cNvPr id="4" name="Rectangle 3">
            <a:extLst>
              <a:ext uri="{FF2B5EF4-FFF2-40B4-BE49-F238E27FC236}">
                <a16:creationId xmlns:a16="http://schemas.microsoft.com/office/drawing/2014/main" id="{5C2A00FC-ED6C-4A93-B37F-59B88031193B}"/>
              </a:ext>
            </a:extLst>
          </p:cNvPr>
          <p:cNvSpPr/>
          <p:nvPr/>
        </p:nvSpPr>
        <p:spPr>
          <a:xfrm>
            <a:off x="5654350" y="3732818"/>
            <a:ext cx="1894111" cy="508653"/>
          </a:xfrm>
          <a:prstGeom prst="rect">
            <a:avLst/>
          </a:prstGeom>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Microcontroller</a:t>
            </a:r>
          </a:p>
        </p:txBody>
      </p:sp>
      <p:sp>
        <p:nvSpPr>
          <p:cNvPr id="5" name="Rectangle 4">
            <a:extLst>
              <a:ext uri="{FF2B5EF4-FFF2-40B4-BE49-F238E27FC236}">
                <a16:creationId xmlns:a16="http://schemas.microsoft.com/office/drawing/2014/main" id="{505A5B1C-2DE7-4050-943F-27EC045A0F8B}"/>
              </a:ext>
            </a:extLst>
          </p:cNvPr>
          <p:cNvSpPr/>
          <p:nvPr/>
        </p:nvSpPr>
        <p:spPr>
          <a:xfrm>
            <a:off x="3530081" y="2014194"/>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Temperature Display (LCD)</a:t>
            </a:r>
          </a:p>
        </p:txBody>
      </p:sp>
      <p:sp>
        <p:nvSpPr>
          <p:cNvPr id="6" name="Rectangle 5">
            <a:extLst>
              <a:ext uri="{FF2B5EF4-FFF2-40B4-BE49-F238E27FC236}">
                <a16:creationId xmlns:a16="http://schemas.microsoft.com/office/drawing/2014/main" id="{F9A6A3A5-5030-46AD-B30E-5BE68AC01688}"/>
              </a:ext>
            </a:extLst>
          </p:cNvPr>
          <p:cNvSpPr/>
          <p:nvPr/>
        </p:nvSpPr>
        <p:spPr>
          <a:xfrm>
            <a:off x="1918033" y="3051731"/>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On/Off Buttons</a:t>
            </a:r>
          </a:p>
        </p:txBody>
      </p:sp>
      <p:sp>
        <p:nvSpPr>
          <p:cNvPr id="7" name="Rectangle 6">
            <a:extLst>
              <a:ext uri="{FF2B5EF4-FFF2-40B4-BE49-F238E27FC236}">
                <a16:creationId xmlns:a16="http://schemas.microsoft.com/office/drawing/2014/main" id="{627F04FF-5F69-464E-AFF7-5875828EB171}"/>
              </a:ext>
            </a:extLst>
          </p:cNvPr>
          <p:cNvSpPr/>
          <p:nvPr/>
        </p:nvSpPr>
        <p:spPr>
          <a:xfrm>
            <a:off x="1918033" y="410512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Thermistor Voltage Divider</a:t>
            </a:r>
          </a:p>
        </p:txBody>
      </p:sp>
      <p:sp>
        <p:nvSpPr>
          <p:cNvPr id="9" name="Rectangle 8">
            <a:extLst>
              <a:ext uri="{FF2B5EF4-FFF2-40B4-BE49-F238E27FC236}">
                <a16:creationId xmlns:a16="http://schemas.microsoft.com/office/drawing/2014/main" id="{02520DA3-A9AF-44A8-8E74-F2CD44411617}"/>
              </a:ext>
            </a:extLst>
          </p:cNvPr>
          <p:cNvSpPr/>
          <p:nvPr/>
        </p:nvSpPr>
        <p:spPr>
          <a:xfrm>
            <a:off x="1918033" y="517637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Steady State Criterion</a:t>
            </a:r>
          </a:p>
        </p:txBody>
      </p:sp>
      <p:sp>
        <p:nvSpPr>
          <p:cNvPr id="10" name="Rectangle 9">
            <a:extLst>
              <a:ext uri="{FF2B5EF4-FFF2-40B4-BE49-F238E27FC236}">
                <a16:creationId xmlns:a16="http://schemas.microsoft.com/office/drawing/2014/main" id="{D1AA2135-C95F-4D00-BE9C-390E1665FF62}"/>
              </a:ext>
            </a:extLst>
          </p:cNvPr>
          <p:cNvSpPr/>
          <p:nvPr/>
        </p:nvSpPr>
        <p:spPr>
          <a:xfrm>
            <a:off x="5980325" y="2244400"/>
            <a:ext cx="1196470" cy="857470"/>
          </a:xfrm>
          <a:prstGeom prst="rect">
            <a:avLst/>
          </a:prstGeom>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Arduino Program</a:t>
            </a:r>
          </a:p>
        </p:txBody>
      </p:sp>
      <p:cxnSp>
        <p:nvCxnSpPr>
          <p:cNvPr id="12" name="Straight Arrow Connector 11">
            <a:extLst>
              <a:ext uri="{FF2B5EF4-FFF2-40B4-BE49-F238E27FC236}">
                <a16:creationId xmlns:a16="http://schemas.microsoft.com/office/drawing/2014/main" id="{204137C7-1769-4EC4-A152-A07F9A9C3B90}"/>
              </a:ext>
            </a:extLst>
          </p:cNvPr>
          <p:cNvCxnSpPr>
            <a:cxnSpLocks/>
            <a:stCxn id="5" idx="3"/>
            <a:endCxn id="4" idx="1"/>
          </p:cNvCxnSpPr>
          <p:nvPr/>
        </p:nvCxnSpPr>
        <p:spPr>
          <a:xfrm>
            <a:off x="4726551" y="2442929"/>
            <a:ext cx="927799" cy="154421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31B032-6AC5-422F-9F6C-852E017DCCBA}"/>
              </a:ext>
            </a:extLst>
          </p:cNvPr>
          <p:cNvCxnSpPr>
            <a:cxnSpLocks/>
            <a:stCxn id="76" idx="3"/>
            <a:endCxn id="4" idx="1"/>
          </p:cNvCxnSpPr>
          <p:nvPr/>
        </p:nvCxnSpPr>
        <p:spPr>
          <a:xfrm>
            <a:off x="4649093" y="3485233"/>
            <a:ext cx="1005257" cy="50191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782921-7F15-46DE-B028-E34FD20216FB}"/>
              </a:ext>
            </a:extLst>
          </p:cNvPr>
          <p:cNvCxnSpPr>
            <a:cxnSpLocks/>
            <a:stCxn id="92" idx="3"/>
            <a:endCxn id="4" idx="1"/>
          </p:cNvCxnSpPr>
          <p:nvPr/>
        </p:nvCxnSpPr>
        <p:spPr>
          <a:xfrm flipV="1">
            <a:off x="4749622" y="3987145"/>
            <a:ext cx="904728" cy="54972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F527C7-5E32-4874-B615-795D3ECB5A7E}"/>
              </a:ext>
            </a:extLst>
          </p:cNvPr>
          <p:cNvCxnSpPr>
            <a:cxnSpLocks/>
            <a:endCxn id="4" idx="1"/>
          </p:cNvCxnSpPr>
          <p:nvPr/>
        </p:nvCxnSpPr>
        <p:spPr>
          <a:xfrm flipV="1">
            <a:off x="4678090" y="3987145"/>
            <a:ext cx="976260" cy="161268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461ACD-49F9-4B15-9813-818BEC4F93A4}"/>
              </a:ext>
            </a:extLst>
          </p:cNvPr>
          <p:cNvCxnSpPr>
            <a:cxnSpLocks/>
            <a:stCxn id="4" idx="3"/>
            <a:endCxn id="32" idx="1"/>
          </p:cNvCxnSpPr>
          <p:nvPr/>
        </p:nvCxnSpPr>
        <p:spPr>
          <a:xfrm flipV="1">
            <a:off x="7548461" y="3987144"/>
            <a:ext cx="1540518"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DD2996F-12B8-4984-AF5B-57A19ED32E9D}"/>
              </a:ext>
            </a:extLst>
          </p:cNvPr>
          <p:cNvSpPr/>
          <p:nvPr/>
        </p:nvSpPr>
        <p:spPr>
          <a:xfrm>
            <a:off x="9088979" y="3385319"/>
            <a:ext cx="1679510" cy="120364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 System</a:t>
            </a:r>
          </a:p>
        </p:txBody>
      </p:sp>
      <p:cxnSp>
        <p:nvCxnSpPr>
          <p:cNvPr id="47" name="Straight Arrow Connector 46">
            <a:extLst>
              <a:ext uri="{FF2B5EF4-FFF2-40B4-BE49-F238E27FC236}">
                <a16:creationId xmlns:a16="http://schemas.microsoft.com/office/drawing/2014/main" id="{46067620-EEAB-4D52-926C-2DEA04FD5FBC}"/>
              </a:ext>
            </a:extLst>
          </p:cNvPr>
          <p:cNvCxnSpPr>
            <a:cxnSpLocks/>
            <a:stCxn id="71" idx="3"/>
            <a:endCxn id="5" idx="1"/>
          </p:cNvCxnSpPr>
          <p:nvPr/>
        </p:nvCxnSpPr>
        <p:spPr>
          <a:xfrm>
            <a:off x="3114503" y="2441760"/>
            <a:ext cx="415578" cy="116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877551-CCF6-4488-AD72-7D27F1C7B394}"/>
              </a:ext>
            </a:extLst>
          </p:cNvPr>
          <p:cNvCxnSpPr>
            <a:cxnSpLocks/>
          </p:cNvCxnSpPr>
          <p:nvPr/>
        </p:nvCxnSpPr>
        <p:spPr>
          <a:xfrm>
            <a:off x="6252585"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00853D5-1F3D-4A41-B0CE-59C2FFD6BD55}"/>
              </a:ext>
            </a:extLst>
          </p:cNvPr>
          <p:cNvCxnSpPr>
            <a:cxnSpLocks/>
          </p:cNvCxnSpPr>
          <p:nvPr/>
        </p:nvCxnSpPr>
        <p:spPr>
          <a:xfrm flipV="1">
            <a:off x="6884377"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E12E38CD-46DB-483A-807F-4A5BD6B94422}"/>
              </a:ext>
            </a:extLst>
          </p:cNvPr>
          <p:cNvSpPr/>
          <p:nvPr/>
        </p:nvSpPr>
        <p:spPr>
          <a:xfrm>
            <a:off x="1989565" y="2046156"/>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err="1"/>
              <a:t>Potentio</a:t>
            </a:r>
            <a:r>
              <a:rPr lang="en-US" sz="1100" dirty="0"/>
              <a:t>-</a:t>
            </a:r>
          </a:p>
          <a:p>
            <a:pPr algn="ctr"/>
            <a:r>
              <a:rPr lang="en-US" sz="1100" dirty="0"/>
              <a:t>meter</a:t>
            </a:r>
          </a:p>
        </p:txBody>
      </p:sp>
      <p:sp>
        <p:nvSpPr>
          <p:cNvPr id="76" name="Rectangle: Rounded Corners 75">
            <a:extLst>
              <a:ext uri="{FF2B5EF4-FFF2-40B4-BE49-F238E27FC236}">
                <a16:creationId xmlns:a16="http://schemas.microsoft.com/office/drawing/2014/main" id="{FC2B0070-788C-405E-8D73-F1617DB9D0EA}"/>
              </a:ext>
            </a:extLst>
          </p:cNvPr>
          <p:cNvSpPr/>
          <p:nvPr/>
        </p:nvSpPr>
        <p:spPr>
          <a:xfrm>
            <a:off x="3524155" y="3089629"/>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Green LED</a:t>
            </a:r>
          </a:p>
        </p:txBody>
      </p:sp>
      <p:sp>
        <p:nvSpPr>
          <p:cNvPr id="78" name="Rectangle: Rounded Corners 77">
            <a:extLst>
              <a:ext uri="{FF2B5EF4-FFF2-40B4-BE49-F238E27FC236}">
                <a16:creationId xmlns:a16="http://schemas.microsoft.com/office/drawing/2014/main" id="{3DE1B429-D8EF-4485-918E-520D6A7787BF}"/>
              </a:ext>
            </a:extLst>
          </p:cNvPr>
          <p:cNvSpPr/>
          <p:nvPr/>
        </p:nvSpPr>
        <p:spPr>
          <a:xfrm>
            <a:off x="3553152" y="5206307"/>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Blue LED</a:t>
            </a:r>
          </a:p>
        </p:txBody>
      </p:sp>
      <p:cxnSp>
        <p:nvCxnSpPr>
          <p:cNvPr id="80" name="Straight Arrow Connector 79">
            <a:extLst>
              <a:ext uri="{FF2B5EF4-FFF2-40B4-BE49-F238E27FC236}">
                <a16:creationId xmlns:a16="http://schemas.microsoft.com/office/drawing/2014/main" id="{0EF44342-F69A-4B42-B02B-717CF06C46BB}"/>
              </a:ext>
            </a:extLst>
          </p:cNvPr>
          <p:cNvCxnSpPr>
            <a:cxnSpLocks/>
            <a:stCxn id="6" idx="3"/>
            <a:endCxn id="76" idx="1"/>
          </p:cNvCxnSpPr>
          <p:nvPr/>
        </p:nvCxnSpPr>
        <p:spPr>
          <a:xfrm>
            <a:off x="3114503" y="3480466"/>
            <a:ext cx="409652" cy="47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107E88-3C31-41CC-A561-5617C1F9F1A6}"/>
              </a:ext>
            </a:extLst>
          </p:cNvPr>
          <p:cNvCxnSpPr>
            <a:cxnSpLocks/>
            <a:stCxn id="7" idx="3"/>
            <a:endCxn id="92" idx="1"/>
          </p:cNvCxnSpPr>
          <p:nvPr/>
        </p:nvCxnSpPr>
        <p:spPr>
          <a:xfrm>
            <a:off x="3114503" y="4533858"/>
            <a:ext cx="438649" cy="301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2F44902-3595-415F-9BEC-9FB7AC27A831}"/>
              </a:ext>
            </a:extLst>
          </p:cNvPr>
          <p:cNvCxnSpPr>
            <a:cxnSpLocks/>
            <a:stCxn id="9" idx="3"/>
            <a:endCxn id="78" idx="1"/>
          </p:cNvCxnSpPr>
          <p:nvPr/>
        </p:nvCxnSpPr>
        <p:spPr>
          <a:xfrm flipV="1">
            <a:off x="3114503" y="5601911"/>
            <a:ext cx="438649" cy="31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9DA85ACB-EA49-46A3-BDF5-0C23D3DF0243}"/>
              </a:ext>
            </a:extLst>
          </p:cNvPr>
          <p:cNvSpPr/>
          <p:nvPr/>
        </p:nvSpPr>
        <p:spPr>
          <a:xfrm>
            <a:off x="3553152" y="410813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Rigid Extension &amp; Protection</a:t>
            </a:r>
          </a:p>
        </p:txBody>
      </p:sp>
    </p:spTree>
    <p:extLst>
      <p:ext uri="{BB962C8B-B14F-4D97-AF65-F5344CB8AC3E}">
        <p14:creationId xmlns:p14="http://schemas.microsoft.com/office/powerpoint/2010/main" val="205731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4978-69FE-4233-8ABC-6D8015B4320E}"/>
              </a:ext>
            </a:extLst>
          </p:cNvPr>
          <p:cNvSpPr>
            <a:spLocks noGrp="1"/>
          </p:cNvSpPr>
          <p:nvPr>
            <p:ph type="title"/>
          </p:nvPr>
        </p:nvSpPr>
        <p:spPr/>
        <p:txBody>
          <a:bodyPr/>
          <a:lstStyle/>
          <a:p>
            <a:r>
              <a:rPr lang="en-US" dirty="0"/>
              <a:t>Critical Interfaces</a:t>
            </a:r>
          </a:p>
        </p:txBody>
      </p:sp>
      <p:graphicFrame>
        <p:nvGraphicFramePr>
          <p:cNvPr id="6" name="Content Placeholder 5">
            <a:extLst>
              <a:ext uri="{FF2B5EF4-FFF2-40B4-BE49-F238E27FC236}">
                <a16:creationId xmlns:a16="http://schemas.microsoft.com/office/drawing/2014/main" id="{4DA1A5D8-A0BE-469E-BD32-D4FF33E74183}"/>
              </a:ext>
            </a:extLst>
          </p:cNvPr>
          <p:cNvGraphicFramePr>
            <a:graphicFrameLocks noGrp="1"/>
          </p:cNvGraphicFramePr>
          <p:nvPr>
            <p:ph idx="1"/>
            <p:extLst>
              <p:ext uri="{D42A27DB-BD31-4B8C-83A1-F6EECF244321}">
                <p14:modId xmlns:p14="http://schemas.microsoft.com/office/powerpoint/2010/main" val="1541950509"/>
              </p:ext>
            </p:extLst>
          </p:nvPr>
        </p:nvGraphicFramePr>
        <p:xfrm>
          <a:off x="1678193" y="1733923"/>
          <a:ext cx="8835614" cy="2301362"/>
        </p:xfrm>
        <a:graphic>
          <a:graphicData uri="http://schemas.openxmlformats.org/drawingml/2006/table">
            <a:tbl>
              <a:tblPr/>
              <a:tblGrid>
                <a:gridCol w="1095891">
                  <a:extLst>
                    <a:ext uri="{9D8B030D-6E8A-4147-A177-3AD203B41FA5}">
                      <a16:colId xmlns:a16="http://schemas.microsoft.com/office/drawing/2014/main" val="705240692"/>
                    </a:ext>
                  </a:extLst>
                </a:gridCol>
                <a:gridCol w="2397259">
                  <a:extLst>
                    <a:ext uri="{9D8B030D-6E8A-4147-A177-3AD203B41FA5}">
                      <a16:colId xmlns:a16="http://schemas.microsoft.com/office/drawing/2014/main" val="767891446"/>
                    </a:ext>
                  </a:extLst>
                </a:gridCol>
                <a:gridCol w="1598174">
                  <a:extLst>
                    <a:ext uri="{9D8B030D-6E8A-4147-A177-3AD203B41FA5}">
                      <a16:colId xmlns:a16="http://schemas.microsoft.com/office/drawing/2014/main" val="1999780804"/>
                    </a:ext>
                  </a:extLst>
                </a:gridCol>
                <a:gridCol w="3744290">
                  <a:extLst>
                    <a:ext uri="{9D8B030D-6E8A-4147-A177-3AD203B41FA5}">
                      <a16:colId xmlns:a16="http://schemas.microsoft.com/office/drawing/2014/main" val="580874355"/>
                    </a:ext>
                  </a:extLst>
                </a:gridCol>
              </a:tblGrid>
              <a:tr h="328766">
                <a:tc>
                  <a:txBody>
                    <a:bodyPr/>
                    <a:lstStyle/>
                    <a:p>
                      <a:pPr algn="ctr" fontAlgn="b"/>
                      <a:r>
                        <a:rPr lang="en-US" sz="2000" b="1" i="0" u="none" strike="noStrike">
                          <a:solidFill>
                            <a:srgbClr val="000000"/>
                          </a:solidFill>
                          <a:effectLst/>
                          <a:latin typeface="Calibri" panose="020F0502020204030204" pitchFamily="34" charset="0"/>
                        </a:rPr>
                        <a:t>Timing</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Calibri" panose="020F0502020204030204" pitchFamily="34" charset="0"/>
                        </a:rPr>
                        <a:t>System Component</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Calibri" panose="020F0502020204030204" pitchFamily="34" charset="0"/>
                        </a:rPr>
                        <a:t>Direction</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chemeClr val="accent1"/>
                          </a:solidFill>
                          <a:effectLst/>
                          <a:latin typeface="Calibri" panose="020F0502020204030204" pitchFamily="34" charset="0"/>
                        </a:rPr>
                        <a:t>Affects</a:t>
                      </a:r>
                      <a:r>
                        <a:rPr lang="en-US" sz="2000" b="1" i="0" u="none" strike="noStrike" dirty="0">
                          <a:solidFill>
                            <a:srgbClr val="000000"/>
                          </a:solidFill>
                          <a:effectLst/>
                          <a:latin typeface="Calibri" panose="020F0502020204030204" pitchFamily="34" charset="0"/>
                        </a:rPr>
                        <a:t>/</a:t>
                      </a:r>
                      <a:r>
                        <a:rPr lang="en-US" sz="2000" b="1" i="0" u="none" strike="noStrike" dirty="0">
                          <a:solidFill>
                            <a:srgbClr val="FF0000"/>
                          </a:solidFill>
                          <a:effectLst/>
                          <a:latin typeface="Calibri" panose="020F0502020204030204" pitchFamily="34" charset="0"/>
                        </a:rPr>
                        <a:t>Affected by</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933246"/>
                  </a:ext>
                </a:extLst>
              </a:tr>
              <a:tr h="328766">
                <a:tc>
                  <a:txBody>
                    <a:bodyPr/>
                    <a:lstStyle/>
                    <a:p>
                      <a:pPr algn="ctr" fontAlgn="b"/>
                      <a:r>
                        <a:rPr lang="en-US" sz="2000" b="0" i="0" u="none" strike="noStrike">
                          <a:solidFill>
                            <a:srgbClr val="000000"/>
                          </a:solidFill>
                          <a:effectLst/>
                          <a:latin typeface="Calibri" panose="020F0502020204030204" pitchFamily="34" charset="0"/>
                        </a:rPr>
                        <a:t>a</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on/off buttons</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input</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dirty="0">
                          <a:solidFill>
                            <a:schemeClr val="accent1"/>
                          </a:solidFill>
                          <a:effectLst/>
                          <a:latin typeface="Calibri" panose="020F0502020204030204" pitchFamily="34" charset="0"/>
                        </a:rPr>
                        <a:t>begins/ends everything</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670581251"/>
                  </a:ext>
                </a:extLst>
              </a:tr>
              <a:tr h="328766">
                <a:tc>
                  <a:txBody>
                    <a:bodyPr/>
                    <a:lstStyle/>
                    <a:p>
                      <a:pPr algn="ctr" fontAlgn="b"/>
                      <a:r>
                        <a:rPr lang="en-US" sz="2000" b="0" i="0" u="none" strike="noStrike">
                          <a:solidFill>
                            <a:srgbClr val="000000"/>
                          </a:solidFill>
                          <a:effectLst/>
                          <a:latin typeface="Calibri" panose="020F0502020204030204" pitchFamily="34" charset="0"/>
                        </a:rPr>
                        <a:t>a</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Potentiometer</a:t>
                      </a:r>
                    </a:p>
                  </a:txBody>
                  <a:tcPr marL="13698" marR="13698" marT="13698"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input </a:t>
                      </a:r>
                    </a:p>
                  </a:txBody>
                  <a:tcPr marL="13698" marR="13698" marT="13698" marB="0" anchor="b">
                    <a:lnL>
                      <a:noFill/>
                    </a:lnL>
                    <a:lnR>
                      <a:noFill/>
                    </a:lnR>
                    <a:lnT>
                      <a:noFill/>
                    </a:lnT>
                    <a:lnB>
                      <a:noFill/>
                    </a:lnB>
                  </a:tcPr>
                </a:tc>
                <a:tc>
                  <a:txBody>
                    <a:bodyPr/>
                    <a:lstStyle/>
                    <a:p>
                      <a:pPr algn="ctr" fontAlgn="b"/>
                      <a:r>
                        <a:rPr lang="en-US" sz="2000" b="0" i="0" u="none" strike="noStrike" dirty="0">
                          <a:solidFill>
                            <a:schemeClr val="accent1"/>
                          </a:solidFill>
                          <a:effectLst/>
                          <a:latin typeface="Calibri" panose="020F0502020204030204" pitchFamily="34" charset="0"/>
                        </a:rPr>
                        <a:t>LCD</a:t>
                      </a:r>
                    </a:p>
                  </a:txBody>
                  <a:tcPr marL="13698" marR="13698" marT="13698" marB="0" anchor="b">
                    <a:lnL>
                      <a:noFill/>
                    </a:lnL>
                    <a:lnR>
                      <a:noFill/>
                    </a:lnR>
                    <a:lnT>
                      <a:noFill/>
                    </a:lnT>
                    <a:lnB>
                      <a:noFill/>
                    </a:lnB>
                  </a:tcPr>
                </a:tc>
                <a:extLst>
                  <a:ext uri="{0D108BD9-81ED-4DB2-BD59-A6C34878D82A}">
                    <a16:rowId xmlns:a16="http://schemas.microsoft.com/office/drawing/2014/main" val="4159171131"/>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Green LED</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rgbClr val="FF0000"/>
                          </a:solidFill>
                          <a:effectLst/>
                          <a:latin typeface="Calibri" panose="020F0502020204030204" pitchFamily="34" charset="0"/>
                        </a:rPr>
                        <a:t>on/off buttons</a:t>
                      </a:r>
                    </a:p>
                  </a:txBody>
                  <a:tcPr marL="13698" marR="13698" marT="13698" marB="0" anchor="b">
                    <a:lnL>
                      <a:noFill/>
                    </a:lnL>
                    <a:lnR>
                      <a:noFill/>
                    </a:lnR>
                    <a:lnT>
                      <a:noFill/>
                    </a:lnT>
                    <a:lnB>
                      <a:noFill/>
                    </a:lnB>
                    <a:solidFill>
                      <a:srgbClr val="D9D9D9"/>
                    </a:solidFill>
                  </a:tcPr>
                </a:tc>
                <a:extLst>
                  <a:ext uri="{0D108BD9-81ED-4DB2-BD59-A6C34878D82A}">
                    <a16:rowId xmlns:a16="http://schemas.microsoft.com/office/drawing/2014/main" val="1777428953"/>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LCD</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a:noFill/>
                    </a:lnB>
                  </a:tcPr>
                </a:tc>
                <a:tc>
                  <a:txBody>
                    <a:bodyPr/>
                    <a:lstStyle/>
                    <a:p>
                      <a:pPr algn="ctr" fontAlgn="b"/>
                      <a:r>
                        <a:rPr lang="en-US" sz="2000" b="0" i="0" u="none" strike="noStrike" dirty="0">
                          <a:solidFill>
                            <a:srgbClr val="FF0000"/>
                          </a:solidFill>
                          <a:effectLst/>
                          <a:latin typeface="Calibri" panose="020F0502020204030204" pitchFamily="34" charset="0"/>
                        </a:rPr>
                        <a:t>Potentiometer, on/off buttons</a:t>
                      </a:r>
                    </a:p>
                  </a:txBody>
                  <a:tcPr marL="13698" marR="13698" marT="13698" marB="0" anchor="b">
                    <a:lnL>
                      <a:noFill/>
                    </a:lnL>
                    <a:lnR>
                      <a:noFill/>
                    </a:lnR>
                    <a:lnT>
                      <a:noFill/>
                    </a:lnT>
                    <a:lnB>
                      <a:noFill/>
                    </a:lnB>
                  </a:tcPr>
                </a:tc>
                <a:extLst>
                  <a:ext uri="{0D108BD9-81ED-4DB2-BD59-A6C34878D82A}">
                    <a16:rowId xmlns:a16="http://schemas.microsoft.com/office/drawing/2014/main" val="3792410019"/>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rgbClr val="000000"/>
                          </a:solidFill>
                          <a:effectLst/>
                          <a:latin typeface="Calibri" panose="020F0502020204030204" pitchFamily="34" charset="0"/>
                        </a:rPr>
                        <a:t>Thermistor</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input//output</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chemeClr val="accent1"/>
                          </a:solidFill>
                          <a:effectLst/>
                          <a:latin typeface="Calibri" panose="020F0502020204030204" pitchFamily="34" charset="0"/>
                        </a:rPr>
                        <a:t>LCD, Blue LED </a:t>
                      </a:r>
                      <a:r>
                        <a:rPr lang="en-US" sz="2000" b="0" i="0" u="none" strike="noStrike" dirty="0">
                          <a:solidFill>
                            <a:srgbClr val="000000"/>
                          </a:solidFill>
                          <a:effectLst/>
                          <a:latin typeface="Calibri" panose="020F0502020204030204" pitchFamily="34" charset="0"/>
                        </a:rPr>
                        <a:t>// </a:t>
                      </a:r>
                      <a:r>
                        <a:rPr lang="en-US" sz="2000" b="0" i="0" u="none" strike="noStrike" dirty="0">
                          <a:solidFill>
                            <a:srgbClr val="FF0000"/>
                          </a:solidFill>
                          <a:effectLst/>
                          <a:latin typeface="Calibri" panose="020F0502020204030204" pitchFamily="34" charset="0"/>
                        </a:rPr>
                        <a:t>on/off buttons</a:t>
                      </a:r>
                    </a:p>
                  </a:txBody>
                  <a:tcPr marL="13698" marR="13698" marT="13698" marB="0" anchor="b">
                    <a:lnL>
                      <a:noFill/>
                    </a:lnL>
                    <a:lnR>
                      <a:noFill/>
                    </a:lnR>
                    <a:lnT>
                      <a:noFill/>
                    </a:lnT>
                    <a:lnB>
                      <a:noFill/>
                    </a:lnB>
                    <a:solidFill>
                      <a:srgbClr val="D9D9D9"/>
                    </a:solidFill>
                  </a:tcPr>
                </a:tc>
                <a:extLst>
                  <a:ext uri="{0D108BD9-81ED-4DB2-BD59-A6C34878D82A}">
                    <a16:rowId xmlns:a16="http://schemas.microsoft.com/office/drawing/2014/main" val="2953353947"/>
                  </a:ext>
                </a:extLst>
              </a:tr>
              <a:tr h="328766">
                <a:tc>
                  <a:txBody>
                    <a:bodyPr/>
                    <a:lstStyle/>
                    <a:p>
                      <a:pPr algn="ctr" fontAlgn="b"/>
                      <a:r>
                        <a:rPr lang="en-US" sz="2000" b="0" i="0" u="none" strike="noStrike">
                          <a:solidFill>
                            <a:srgbClr val="000000"/>
                          </a:solidFill>
                          <a:effectLst/>
                          <a:latin typeface="Calibri" panose="020F0502020204030204" pitchFamily="34" charset="0"/>
                        </a:rPr>
                        <a:t>c</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Blue LED</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Calibri" panose="020F0502020204030204" pitchFamily="34" charset="0"/>
                        </a:rPr>
                        <a:t>on/off buttons, data collection rate</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271152"/>
                  </a:ext>
                </a:extLst>
              </a:tr>
            </a:tbl>
          </a:graphicData>
        </a:graphic>
      </p:graphicFrame>
      <p:sp>
        <p:nvSpPr>
          <p:cNvPr id="7" name="TextBox 6">
            <a:extLst>
              <a:ext uri="{FF2B5EF4-FFF2-40B4-BE49-F238E27FC236}">
                <a16:creationId xmlns:a16="http://schemas.microsoft.com/office/drawing/2014/main" id="{931C1A00-CDEB-4BED-BE82-6EC892930947}"/>
              </a:ext>
            </a:extLst>
          </p:cNvPr>
          <p:cNvSpPr txBox="1"/>
          <p:nvPr/>
        </p:nvSpPr>
        <p:spPr>
          <a:xfrm>
            <a:off x="1066800" y="4174433"/>
            <a:ext cx="9612659" cy="2246769"/>
          </a:xfrm>
          <a:prstGeom prst="rect">
            <a:avLst/>
          </a:prstGeom>
          <a:noFill/>
        </p:spPr>
        <p:txBody>
          <a:bodyPr wrap="square" rtlCol="0">
            <a:spAutoFit/>
          </a:bodyPr>
          <a:lstStyle/>
          <a:p>
            <a:r>
              <a:rPr lang="en-US" sz="1400" b="1" dirty="0"/>
              <a:t>User must first input the sampling rate in serial monitor </a:t>
            </a:r>
            <a:r>
              <a:rPr lang="en-US" sz="1400" b="1" dirty="0">
                <a:sym typeface="Wingdings" panose="05000000000000000000" pitchFamily="2" charset="2"/>
              </a:rPr>
              <a:t> defines delay in each loop</a:t>
            </a:r>
            <a:endParaRPr lang="en-US" sz="1400" b="1" dirty="0"/>
          </a:p>
          <a:p>
            <a:r>
              <a:rPr lang="en-US" sz="1400" b="1" dirty="0"/>
              <a:t>On/Off buttons: </a:t>
            </a:r>
            <a:r>
              <a:rPr lang="en-US" sz="1400" dirty="0"/>
              <a:t>Send signals to start/end data collection</a:t>
            </a:r>
          </a:p>
          <a:p>
            <a:r>
              <a:rPr lang="en-US" sz="1400" b="1" dirty="0"/>
              <a:t>Potentiometer: </a:t>
            </a:r>
            <a:r>
              <a:rPr lang="en-US" sz="1400" dirty="0"/>
              <a:t>Sends resistance information to affect contrast of LCD</a:t>
            </a:r>
          </a:p>
          <a:p>
            <a:r>
              <a:rPr lang="en-US" sz="1400" b="1" dirty="0"/>
              <a:t>Green LED: </a:t>
            </a:r>
            <a:r>
              <a:rPr lang="en-US" sz="1400" dirty="0"/>
              <a:t>Turns on when system is running, i.e. on button has most recently been pressed. Turns off when system not running (off button)</a:t>
            </a:r>
          </a:p>
          <a:p>
            <a:r>
              <a:rPr lang="en-US" sz="1400" b="1" dirty="0"/>
              <a:t>LCD: </a:t>
            </a:r>
            <a:r>
              <a:rPr lang="en-US" sz="1400" dirty="0"/>
              <a:t>Begins with blank screen. Contrast may be adjusted before on button. Once system is running, temperatures are displayed. When system is off, temperatures disappear, blank screen.</a:t>
            </a:r>
          </a:p>
          <a:p>
            <a:r>
              <a:rPr lang="en-US" sz="1400" b="1" dirty="0"/>
              <a:t>Thermistor: </a:t>
            </a:r>
            <a:r>
              <a:rPr lang="en-US" sz="1400" dirty="0"/>
              <a:t>Sends information through voltage divider to program which converts V</a:t>
            </a:r>
            <a:r>
              <a:rPr lang="en-US" sz="1400" dirty="0">
                <a:sym typeface="Wingdings" panose="05000000000000000000" pitchFamily="2" charset="2"/>
              </a:rPr>
              <a:t>RT. Calculations and displays on LCD only made when system is ON </a:t>
            </a:r>
          </a:p>
          <a:p>
            <a:r>
              <a:rPr lang="en-US" sz="1400" b="1" dirty="0">
                <a:sym typeface="Wingdings" panose="05000000000000000000" pitchFamily="2" charset="2"/>
              </a:rPr>
              <a:t>Blue LED: </a:t>
            </a:r>
            <a:r>
              <a:rPr lang="en-US" sz="1400" dirty="0">
                <a:sym typeface="Wingdings" panose="05000000000000000000" pitchFamily="2" charset="2"/>
              </a:rPr>
              <a:t>Can only work when system is ON. Turns on when SS reached, which is condition defined in program </a:t>
            </a:r>
            <a:endParaRPr lang="en-US" sz="1400" dirty="0"/>
          </a:p>
        </p:txBody>
      </p:sp>
    </p:spTree>
    <p:extLst>
      <p:ext uri="{BB962C8B-B14F-4D97-AF65-F5344CB8AC3E}">
        <p14:creationId xmlns:p14="http://schemas.microsoft.com/office/powerpoint/2010/main" val="1106023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5937-9657-408E-A2A7-DC9522727A48}"/>
              </a:ext>
            </a:extLst>
          </p:cNvPr>
          <p:cNvSpPr>
            <a:spLocks noGrp="1"/>
          </p:cNvSpPr>
          <p:nvPr>
            <p:ph type="title"/>
          </p:nvPr>
        </p:nvSpPr>
        <p:spPr/>
        <p:txBody>
          <a:bodyPr/>
          <a:lstStyle/>
          <a:p>
            <a:r>
              <a:rPr lang="en-US" dirty="0"/>
              <a:t>System Setup</a:t>
            </a:r>
          </a:p>
        </p:txBody>
      </p:sp>
      <p:pic>
        <p:nvPicPr>
          <p:cNvPr id="5" name="Picture 4" descr="A circuit board&#10;&#10;Description automatically generated">
            <a:extLst>
              <a:ext uri="{FF2B5EF4-FFF2-40B4-BE49-F238E27FC236}">
                <a16:creationId xmlns:a16="http://schemas.microsoft.com/office/drawing/2014/main" id="{880F5023-19DE-4789-97CD-FD54A337FC85}"/>
              </a:ext>
            </a:extLst>
          </p:cNvPr>
          <p:cNvPicPr>
            <a:picLocks noChangeAspect="1"/>
          </p:cNvPicPr>
          <p:nvPr/>
        </p:nvPicPr>
        <p:blipFill>
          <a:blip r:embed="rId3"/>
          <a:stretch>
            <a:fillRect/>
          </a:stretch>
        </p:blipFill>
        <p:spPr>
          <a:xfrm>
            <a:off x="3051313" y="1780068"/>
            <a:ext cx="5913783" cy="4435338"/>
          </a:xfrm>
          <a:prstGeom prst="rect">
            <a:avLst/>
          </a:prstGeom>
          <a:ln w="28575">
            <a:solidFill>
              <a:schemeClr val="tx1"/>
            </a:solidFill>
          </a:ln>
        </p:spPr>
      </p:pic>
      <p:sp>
        <p:nvSpPr>
          <p:cNvPr id="6" name="TextBox 5">
            <a:extLst>
              <a:ext uri="{FF2B5EF4-FFF2-40B4-BE49-F238E27FC236}">
                <a16:creationId xmlns:a16="http://schemas.microsoft.com/office/drawing/2014/main" id="{35C73C87-97F8-4467-A43B-08F0CADD5F23}"/>
              </a:ext>
            </a:extLst>
          </p:cNvPr>
          <p:cNvSpPr txBox="1"/>
          <p:nvPr/>
        </p:nvSpPr>
        <p:spPr>
          <a:xfrm>
            <a:off x="6946520" y="5358488"/>
            <a:ext cx="954156" cy="276999"/>
          </a:xfrm>
          <a:prstGeom prst="rect">
            <a:avLst/>
          </a:prstGeom>
          <a:solidFill>
            <a:schemeClr val="bg1"/>
          </a:solidFill>
          <a:ln w="12700">
            <a:solidFill>
              <a:schemeClr val="tx1"/>
            </a:solidFill>
          </a:ln>
        </p:spPr>
        <p:txBody>
          <a:bodyPr wrap="square" rtlCol="0">
            <a:spAutoFit/>
          </a:bodyPr>
          <a:lstStyle/>
          <a:p>
            <a:r>
              <a:rPr lang="en-US" sz="1200" dirty="0"/>
              <a:t>On Button</a:t>
            </a:r>
          </a:p>
        </p:txBody>
      </p:sp>
      <p:sp>
        <p:nvSpPr>
          <p:cNvPr id="7" name="TextBox 6">
            <a:extLst>
              <a:ext uri="{FF2B5EF4-FFF2-40B4-BE49-F238E27FC236}">
                <a16:creationId xmlns:a16="http://schemas.microsoft.com/office/drawing/2014/main" id="{971EAB5D-68A9-4A25-BEA4-0BD69D879681}"/>
              </a:ext>
            </a:extLst>
          </p:cNvPr>
          <p:cNvSpPr txBox="1"/>
          <p:nvPr/>
        </p:nvSpPr>
        <p:spPr>
          <a:xfrm>
            <a:off x="6008204" y="5358488"/>
            <a:ext cx="954156" cy="276999"/>
          </a:xfrm>
          <a:prstGeom prst="rect">
            <a:avLst/>
          </a:prstGeom>
          <a:solidFill>
            <a:schemeClr val="bg1"/>
          </a:solidFill>
          <a:ln w="12700">
            <a:solidFill>
              <a:schemeClr val="tx1"/>
            </a:solidFill>
          </a:ln>
        </p:spPr>
        <p:txBody>
          <a:bodyPr wrap="square" rtlCol="0">
            <a:spAutoFit/>
          </a:bodyPr>
          <a:lstStyle/>
          <a:p>
            <a:r>
              <a:rPr lang="en-US" sz="1200" dirty="0"/>
              <a:t>Off Button</a:t>
            </a:r>
          </a:p>
        </p:txBody>
      </p:sp>
      <p:cxnSp>
        <p:nvCxnSpPr>
          <p:cNvPr id="9" name="Straight Connector 8">
            <a:extLst>
              <a:ext uri="{FF2B5EF4-FFF2-40B4-BE49-F238E27FC236}">
                <a16:creationId xmlns:a16="http://schemas.microsoft.com/office/drawing/2014/main" id="{B07DD764-F049-4D78-9676-8E8B7D32C35B}"/>
              </a:ext>
            </a:extLst>
          </p:cNvPr>
          <p:cNvCxnSpPr>
            <a:cxnSpLocks/>
          </p:cNvCxnSpPr>
          <p:nvPr/>
        </p:nvCxnSpPr>
        <p:spPr>
          <a:xfrm>
            <a:off x="6333709" y="4512365"/>
            <a:ext cx="124239"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2FC93-EAAA-4873-89FF-5701CEC67502}"/>
              </a:ext>
            </a:extLst>
          </p:cNvPr>
          <p:cNvCxnSpPr>
            <a:cxnSpLocks/>
            <a:endCxn id="6" idx="0"/>
          </p:cNvCxnSpPr>
          <p:nvPr/>
        </p:nvCxnSpPr>
        <p:spPr>
          <a:xfrm>
            <a:off x="7017026" y="4512365"/>
            <a:ext cx="406572"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CB4B0F-E625-42F8-8514-0C631F54ADA3}"/>
              </a:ext>
            </a:extLst>
          </p:cNvPr>
          <p:cNvSpPr txBox="1"/>
          <p:nvPr/>
        </p:nvSpPr>
        <p:spPr>
          <a:xfrm>
            <a:off x="6854273" y="3013168"/>
            <a:ext cx="981490" cy="276999"/>
          </a:xfrm>
          <a:prstGeom prst="rect">
            <a:avLst/>
          </a:prstGeom>
          <a:solidFill>
            <a:schemeClr val="bg1"/>
          </a:solidFill>
          <a:ln w="12700">
            <a:solidFill>
              <a:schemeClr val="tx1"/>
            </a:solidFill>
          </a:ln>
        </p:spPr>
        <p:txBody>
          <a:bodyPr wrap="square" rtlCol="0">
            <a:spAutoFit/>
          </a:bodyPr>
          <a:lstStyle/>
          <a:p>
            <a:r>
              <a:rPr lang="en-US" sz="1200" dirty="0"/>
              <a:t>Green LED</a:t>
            </a:r>
          </a:p>
        </p:txBody>
      </p:sp>
      <p:sp>
        <p:nvSpPr>
          <p:cNvPr id="15" name="TextBox 14">
            <a:extLst>
              <a:ext uri="{FF2B5EF4-FFF2-40B4-BE49-F238E27FC236}">
                <a16:creationId xmlns:a16="http://schemas.microsoft.com/office/drawing/2014/main" id="{96C7AC8C-6724-4D40-BFCB-F2FFFCA8B8A0}"/>
              </a:ext>
            </a:extLst>
          </p:cNvPr>
          <p:cNvSpPr txBox="1"/>
          <p:nvPr/>
        </p:nvSpPr>
        <p:spPr>
          <a:xfrm>
            <a:off x="3695701" y="3859237"/>
            <a:ext cx="829090" cy="276999"/>
          </a:xfrm>
          <a:prstGeom prst="rect">
            <a:avLst/>
          </a:prstGeom>
          <a:solidFill>
            <a:schemeClr val="bg1"/>
          </a:solidFill>
          <a:ln w="12700">
            <a:solidFill>
              <a:schemeClr val="tx1"/>
            </a:solidFill>
          </a:ln>
        </p:spPr>
        <p:txBody>
          <a:bodyPr wrap="square" rtlCol="0">
            <a:spAutoFit/>
          </a:bodyPr>
          <a:lstStyle/>
          <a:p>
            <a:r>
              <a:rPr lang="en-US" sz="1200" dirty="0"/>
              <a:t>Blue LED</a:t>
            </a:r>
          </a:p>
        </p:txBody>
      </p:sp>
      <p:sp>
        <p:nvSpPr>
          <p:cNvPr id="16" name="TextBox 15">
            <a:extLst>
              <a:ext uri="{FF2B5EF4-FFF2-40B4-BE49-F238E27FC236}">
                <a16:creationId xmlns:a16="http://schemas.microsoft.com/office/drawing/2014/main" id="{0E420045-D29C-44D9-8F50-E5BDAF7409D4}"/>
              </a:ext>
            </a:extLst>
          </p:cNvPr>
          <p:cNvSpPr txBox="1"/>
          <p:nvPr/>
        </p:nvSpPr>
        <p:spPr>
          <a:xfrm>
            <a:off x="4393508" y="5073926"/>
            <a:ext cx="490745" cy="276999"/>
          </a:xfrm>
          <a:prstGeom prst="rect">
            <a:avLst/>
          </a:prstGeom>
          <a:solidFill>
            <a:schemeClr val="bg1"/>
          </a:solidFill>
          <a:ln w="12700">
            <a:solidFill>
              <a:schemeClr val="tx1"/>
            </a:solidFill>
          </a:ln>
        </p:spPr>
        <p:txBody>
          <a:bodyPr wrap="square" rtlCol="0">
            <a:spAutoFit/>
          </a:bodyPr>
          <a:lstStyle/>
          <a:p>
            <a:r>
              <a:rPr lang="en-US" sz="1200" dirty="0"/>
              <a:t>LCD</a:t>
            </a:r>
          </a:p>
        </p:txBody>
      </p:sp>
      <p:cxnSp>
        <p:nvCxnSpPr>
          <p:cNvPr id="17" name="Straight Connector 16">
            <a:extLst>
              <a:ext uri="{FF2B5EF4-FFF2-40B4-BE49-F238E27FC236}">
                <a16:creationId xmlns:a16="http://schemas.microsoft.com/office/drawing/2014/main" id="{D5645C21-C905-4396-B7E9-1530819D0794}"/>
              </a:ext>
            </a:extLst>
          </p:cNvPr>
          <p:cNvCxnSpPr>
            <a:cxnSpLocks/>
          </p:cNvCxnSpPr>
          <p:nvPr/>
        </p:nvCxnSpPr>
        <p:spPr>
          <a:xfrm flipH="1">
            <a:off x="6655279" y="3290167"/>
            <a:ext cx="689739" cy="7075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9C9655-21EB-4AC3-A3DB-69B3964CDC69}"/>
              </a:ext>
            </a:extLst>
          </p:cNvPr>
          <p:cNvCxnSpPr>
            <a:cxnSpLocks/>
            <a:stCxn id="15" idx="3"/>
          </p:cNvCxnSpPr>
          <p:nvPr/>
        </p:nvCxnSpPr>
        <p:spPr>
          <a:xfrm>
            <a:off x="4524791" y="3997737"/>
            <a:ext cx="1006335" cy="2760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3BBAAD-D10B-4B76-BD9E-F8061A4DFEEE}"/>
              </a:ext>
            </a:extLst>
          </p:cNvPr>
          <p:cNvSpPr txBox="1"/>
          <p:nvPr/>
        </p:nvSpPr>
        <p:spPr>
          <a:xfrm>
            <a:off x="3635237" y="2971762"/>
            <a:ext cx="1242805" cy="277000"/>
          </a:xfrm>
          <a:prstGeom prst="rect">
            <a:avLst/>
          </a:prstGeom>
          <a:solidFill>
            <a:schemeClr val="bg1"/>
          </a:solidFill>
          <a:ln w="12700">
            <a:solidFill>
              <a:schemeClr val="tx1"/>
            </a:solidFill>
          </a:ln>
        </p:spPr>
        <p:txBody>
          <a:bodyPr wrap="square" rtlCol="0">
            <a:spAutoFit/>
          </a:bodyPr>
          <a:lstStyle/>
          <a:p>
            <a:r>
              <a:rPr lang="en-US" sz="1200" dirty="0"/>
              <a:t>Potentiometer</a:t>
            </a:r>
          </a:p>
        </p:txBody>
      </p:sp>
      <p:cxnSp>
        <p:nvCxnSpPr>
          <p:cNvPr id="24" name="Straight Connector 23">
            <a:extLst>
              <a:ext uri="{FF2B5EF4-FFF2-40B4-BE49-F238E27FC236}">
                <a16:creationId xmlns:a16="http://schemas.microsoft.com/office/drawing/2014/main" id="{961B4339-FF2E-49AA-BE68-E0C3DB2B0C5E}"/>
              </a:ext>
            </a:extLst>
          </p:cNvPr>
          <p:cNvCxnSpPr>
            <a:cxnSpLocks/>
            <a:stCxn id="23" idx="3"/>
          </p:cNvCxnSpPr>
          <p:nvPr/>
        </p:nvCxnSpPr>
        <p:spPr>
          <a:xfrm>
            <a:off x="4878042" y="3110262"/>
            <a:ext cx="960992" cy="10960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BC1CD2-1BF0-45BB-9B60-B8C2F7E2A21D}"/>
              </a:ext>
            </a:extLst>
          </p:cNvPr>
          <p:cNvSpPr txBox="1"/>
          <p:nvPr/>
        </p:nvSpPr>
        <p:spPr>
          <a:xfrm>
            <a:off x="7900676" y="5018017"/>
            <a:ext cx="954156" cy="276999"/>
          </a:xfrm>
          <a:prstGeom prst="rect">
            <a:avLst/>
          </a:prstGeom>
          <a:solidFill>
            <a:schemeClr val="bg1"/>
          </a:solidFill>
          <a:ln w="12700">
            <a:solidFill>
              <a:schemeClr val="tx1"/>
            </a:solidFill>
          </a:ln>
        </p:spPr>
        <p:txBody>
          <a:bodyPr wrap="square" rtlCol="0">
            <a:spAutoFit/>
          </a:bodyPr>
          <a:lstStyle/>
          <a:p>
            <a:r>
              <a:rPr lang="en-US" sz="1200" dirty="0"/>
              <a:t>Thermistor</a:t>
            </a:r>
          </a:p>
        </p:txBody>
      </p:sp>
      <p:cxnSp>
        <p:nvCxnSpPr>
          <p:cNvPr id="28" name="Straight Connector 27">
            <a:extLst>
              <a:ext uri="{FF2B5EF4-FFF2-40B4-BE49-F238E27FC236}">
                <a16:creationId xmlns:a16="http://schemas.microsoft.com/office/drawing/2014/main" id="{F7CFE8E4-453F-4934-9870-5C1FD5C63F42}"/>
              </a:ext>
            </a:extLst>
          </p:cNvPr>
          <p:cNvCxnSpPr>
            <a:cxnSpLocks/>
            <a:stCxn id="27" idx="0"/>
          </p:cNvCxnSpPr>
          <p:nvPr/>
        </p:nvCxnSpPr>
        <p:spPr>
          <a:xfrm flipH="1" flipV="1">
            <a:off x="7907404" y="4289141"/>
            <a:ext cx="470350" cy="7288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3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5AF5-5B1D-4049-9AF4-673B4407AB18}"/>
              </a:ext>
            </a:extLst>
          </p:cNvPr>
          <p:cNvSpPr>
            <a:spLocks noGrp="1"/>
          </p:cNvSpPr>
          <p:nvPr>
            <p:ph type="ctrTitle"/>
          </p:nvPr>
        </p:nvSpPr>
        <p:spPr/>
        <p:txBody>
          <a:bodyPr/>
          <a:lstStyle/>
          <a:p>
            <a:r>
              <a:rPr lang="en-US" dirty="0"/>
              <a:t>Subsystem design</a:t>
            </a:r>
          </a:p>
        </p:txBody>
      </p:sp>
      <p:sp>
        <p:nvSpPr>
          <p:cNvPr id="3" name="Subtitle 2">
            <a:extLst>
              <a:ext uri="{FF2B5EF4-FFF2-40B4-BE49-F238E27FC236}">
                <a16:creationId xmlns:a16="http://schemas.microsoft.com/office/drawing/2014/main" id="{8C553BD8-FA3E-4BC8-A03F-30875BA1B7B1}"/>
              </a:ext>
            </a:extLst>
          </p:cNvPr>
          <p:cNvSpPr>
            <a:spLocks noGrp="1"/>
          </p:cNvSpPr>
          <p:nvPr>
            <p:ph type="subTitle" idx="1"/>
          </p:nvPr>
        </p:nvSpPr>
        <p:spPr/>
        <p:txBody>
          <a:bodyPr/>
          <a:lstStyle/>
          <a:p>
            <a:r>
              <a:rPr lang="en-US" dirty="0"/>
              <a:t>Section 3</a:t>
            </a:r>
          </a:p>
        </p:txBody>
      </p:sp>
    </p:spTree>
    <p:extLst>
      <p:ext uri="{BB962C8B-B14F-4D97-AF65-F5344CB8AC3E}">
        <p14:creationId xmlns:p14="http://schemas.microsoft.com/office/powerpoint/2010/main" val="189440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D37-793E-4B64-BCFE-90F3DA4586BC}"/>
              </a:ext>
            </a:extLst>
          </p:cNvPr>
          <p:cNvSpPr>
            <a:spLocks noGrp="1"/>
          </p:cNvSpPr>
          <p:nvPr>
            <p:ph type="title"/>
          </p:nvPr>
        </p:nvSpPr>
        <p:spPr/>
        <p:txBody>
          <a:bodyPr/>
          <a:lstStyle/>
          <a:p>
            <a:r>
              <a:rPr lang="en-US" dirty="0"/>
              <a:t>Temperature Display</a:t>
            </a:r>
          </a:p>
        </p:txBody>
      </p:sp>
      <p:sp>
        <p:nvSpPr>
          <p:cNvPr id="3" name="Content Placeholder 2">
            <a:extLst>
              <a:ext uri="{FF2B5EF4-FFF2-40B4-BE49-F238E27FC236}">
                <a16:creationId xmlns:a16="http://schemas.microsoft.com/office/drawing/2014/main" id="{69A7CFD6-F244-4720-AFB8-D025CED268C5}"/>
              </a:ext>
            </a:extLst>
          </p:cNvPr>
          <p:cNvSpPr>
            <a:spLocks noGrp="1"/>
          </p:cNvSpPr>
          <p:nvPr>
            <p:ph idx="1"/>
          </p:nvPr>
        </p:nvSpPr>
        <p:spPr>
          <a:xfrm>
            <a:off x="1066800" y="2103120"/>
            <a:ext cx="4581328" cy="3849624"/>
          </a:xfrm>
        </p:spPr>
        <p:txBody>
          <a:bodyPr/>
          <a:lstStyle/>
          <a:p>
            <a:r>
              <a:rPr lang="en-US" dirty="0"/>
              <a:t>Output temperature reading to LCD</a:t>
            </a:r>
          </a:p>
          <a:p>
            <a:r>
              <a:rPr lang="en-US" dirty="0"/>
              <a:t>Digital Signal</a:t>
            </a:r>
          </a:p>
          <a:p>
            <a:r>
              <a:rPr lang="en-US" dirty="0"/>
              <a:t>Given in Fahrenheit and Celsius</a:t>
            </a:r>
          </a:p>
          <a:p>
            <a:r>
              <a:rPr lang="en-US" dirty="0"/>
              <a:t>Requires “on” button</a:t>
            </a:r>
          </a:p>
          <a:p>
            <a:r>
              <a:rPr lang="en-US" dirty="0"/>
              <a:t>Variable contrast</a:t>
            </a:r>
          </a:p>
          <a:p>
            <a:r>
              <a:rPr lang="en-US" dirty="0"/>
              <a:t>Constant brightness</a:t>
            </a:r>
          </a:p>
          <a:p>
            <a:r>
              <a:rPr lang="en-US" dirty="0"/>
              <a:t>Risk:</a:t>
            </a:r>
          </a:p>
          <a:p>
            <a:pPr lvl="1"/>
            <a:r>
              <a:rPr lang="en-US" dirty="0"/>
              <a:t>Using a potentiometer requires user to turn very small knob. </a:t>
            </a:r>
          </a:p>
          <a:p>
            <a:r>
              <a:rPr lang="en-US" dirty="0"/>
              <a:t>Mitigation:</a:t>
            </a:r>
          </a:p>
          <a:p>
            <a:pPr lvl="1"/>
            <a:r>
              <a:rPr lang="en-US" dirty="0"/>
              <a:t>If this were to be a selling product, have versions with contrast already set with a resistor</a:t>
            </a:r>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ABE1CF-54D9-4A89-B3EC-64EC46F60B4E}"/>
                  </a:ext>
                </a:extLst>
              </p:cNvPr>
              <p:cNvSpPr/>
              <p:nvPr/>
            </p:nvSpPr>
            <p:spPr>
              <a:xfrm>
                <a:off x="7221901" y="2745532"/>
                <a:ext cx="2556588" cy="858417"/>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21ABE1CF-54D9-4A89-B3EC-64EC46F60B4E}"/>
                  </a:ext>
                </a:extLst>
              </p:cNvPr>
              <p:cNvSpPr>
                <a:spLocks noRot="1" noChangeAspect="1" noMove="1" noResize="1" noEditPoints="1" noAdjustHandles="1" noChangeArrowheads="1" noChangeShapeType="1" noTextEdit="1"/>
              </p:cNvSpPr>
              <p:nvPr/>
            </p:nvSpPr>
            <p:spPr>
              <a:xfrm>
                <a:off x="7221901" y="2745532"/>
                <a:ext cx="2556588" cy="858417"/>
              </a:xfrm>
              <a:prstGeom prst="rect">
                <a:avLst/>
              </a:prstGeom>
              <a:blipFill>
                <a:blip r:embed="rId2"/>
                <a:stretch>
                  <a:fillRect l="-3302" t="-2055" b="-11644"/>
                </a:stretch>
              </a:blipFill>
              <a:ln w="28575">
                <a:solidFill>
                  <a:schemeClr val="tx1"/>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D2525065-DBDB-454E-86C0-252598A9D647}"/>
              </a:ext>
            </a:extLst>
          </p:cNvPr>
          <p:cNvSpPr/>
          <p:nvPr/>
        </p:nvSpPr>
        <p:spPr>
          <a:xfrm>
            <a:off x="7557797" y="4504353"/>
            <a:ext cx="503853" cy="5038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0A1E695-E3AA-47B9-B0B5-8C27DDB60AD0}"/>
              </a:ext>
            </a:extLst>
          </p:cNvPr>
          <p:cNvSpPr/>
          <p:nvPr/>
        </p:nvSpPr>
        <p:spPr>
          <a:xfrm>
            <a:off x="8668140" y="5649045"/>
            <a:ext cx="1240971" cy="4292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13" name="Rectangle 12">
            <a:extLst>
              <a:ext uri="{FF2B5EF4-FFF2-40B4-BE49-F238E27FC236}">
                <a16:creationId xmlns:a16="http://schemas.microsoft.com/office/drawing/2014/main" id="{F0764F8E-D05C-48F7-8553-96C81A7ED17B}"/>
              </a:ext>
            </a:extLst>
          </p:cNvPr>
          <p:cNvSpPr/>
          <p:nvPr/>
        </p:nvSpPr>
        <p:spPr>
          <a:xfrm>
            <a:off x="9199988" y="4546339"/>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E1D4186-49C9-46F4-BDCB-22547B3D811C}"/>
              </a:ext>
            </a:extLst>
          </p:cNvPr>
          <p:cNvCxnSpPr>
            <a:cxnSpLocks/>
            <a:stCxn id="11" idx="0"/>
            <a:endCxn id="10" idx="5"/>
          </p:cNvCxnSpPr>
          <p:nvPr/>
        </p:nvCxnSpPr>
        <p:spPr>
          <a:xfrm flipH="1" flipV="1">
            <a:off x="7987862" y="4934418"/>
            <a:ext cx="1300764" cy="71462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0F8ABC-7048-433C-943A-139B3D26B0DA}"/>
              </a:ext>
            </a:extLst>
          </p:cNvPr>
          <p:cNvCxnSpPr>
            <a:cxnSpLocks/>
            <a:stCxn id="11" idx="0"/>
            <a:endCxn id="13" idx="2"/>
          </p:cNvCxnSpPr>
          <p:nvPr/>
        </p:nvCxnSpPr>
        <p:spPr>
          <a:xfrm flipV="1">
            <a:off x="9288626" y="5050192"/>
            <a:ext cx="0" cy="59885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80C780-4961-4BA4-B8CA-B38B92038145}"/>
              </a:ext>
            </a:extLst>
          </p:cNvPr>
          <p:cNvSpPr txBox="1"/>
          <p:nvPr/>
        </p:nvSpPr>
        <p:spPr>
          <a:xfrm>
            <a:off x="5777205" y="4539786"/>
            <a:ext cx="1847461" cy="369332"/>
          </a:xfrm>
          <a:prstGeom prst="rect">
            <a:avLst/>
          </a:prstGeom>
          <a:noFill/>
        </p:spPr>
        <p:txBody>
          <a:bodyPr wrap="square" rtlCol="0">
            <a:spAutoFit/>
          </a:bodyPr>
          <a:lstStyle/>
          <a:p>
            <a:r>
              <a:rPr lang="en-US" dirty="0"/>
              <a:t>Potentiometer</a:t>
            </a:r>
          </a:p>
        </p:txBody>
      </p:sp>
      <p:sp>
        <p:nvSpPr>
          <p:cNvPr id="21" name="TextBox 20">
            <a:extLst>
              <a:ext uri="{FF2B5EF4-FFF2-40B4-BE49-F238E27FC236}">
                <a16:creationId xmlns:a16="http://schemas.microsoft.com/office/drawing/2014/main" id="{33F826FB-9095-4266-B990-13A893083AB1}"/>
              </a:ext>
            </a:extLst>
          </p:cNvPr>
          <p:cNvSpPr txBox="1"/>
          <p:nvPr/>
        </p:nvSpPr>
        <p:spPr>
          <a:xfrm>
            <a:off x="9403699" y="4539786"/>
            <a:ext cx="1007707" cy="369332"/>
          </a:xfrm>
          <a:prstGeom prst="rect">
            <a:avLst/>
          </a:prstGeom>
          <a:noFill/>
        </p:spPr>
        <p:txBody>
          <a:bodyPr wrap="square" rtlCol="0">
            <a:spAutoFit/>
          </a:bodyPr>
          <a:lstStyle/>
          <a:p>
            <a:r>
              <a:rPr lang="en-US" dirty="0"/>
              <a:t>Resistor</a:t>
            </a:r>
          </a:p>
        </p:txBody>
      </p:sp>
      <p:cxnSp>
        <p:nvCxnSpPr>
          <p:cNvPr id="25" name="Straight Arrow Connector 24">
            <a:extLst>
              <a:ext uri="{FF2B5EF4-FFF2-40B4-BE49-F238E27FC236}">
                <a16:creationId xmlns:a16="http://schemas.microsoft.com/office/drawing/2014/main" id="{558F8430-E05C-44E2-B367-639AB9A8E5A3}"/>
              </a:ext>
            </a:extLst>
          </p:cNvPr>
          <p:cNvCxnSpPr>
            <a:cxnSpLocks/>
            <a:stCxn id="10" idx="0"/>
          </p:cNvCxnSpPr>
          <p:nvPr/>
        </p:nvCxnSpPr>
        <p:spPr>
          <a:xfrm flipV="1">
            <a:off x="7809724" y="3614085"/>
            <a:ext cx="0" cy="89026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AC8BE9-1FD1-4F9C-B4DB-B4EC7EE97D05}"/>
              </a:ext>
            </a:extLst>
          </p:cNvPr>
          <p:cNvCxnSpPr>
            <a:cxnSpLocks/>
            <a:stCxn id="13" idx="0"/>
          </p:cNvCxnSpPr>
          <p:nvPr/>
        </p:nvCxnSpPr>
        <p:spPr>
          <a:xfrm flipV="1">
            <a:off x="9288626" y="3603951"/>
            <a:ext cx="0" cy="9423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7B8D18-BA49-411A-9FD4-2F2CB16700AF}"/>
              </a:ext>
            </a:extLst>
          </p:cNvPr>
          <p:cNvSpPr/>
          <p:nvPr/>
        </p:nvSpPr>
        <p:spPr>
          <a:xfrm>
            <a:off x="7263882" y="3949178"/>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CONTRAST</a:t>
            </a:r>
            <a:endParaRPr lang="en-US" dirty="0"/>
          </a:p>
        </p:txBody>
      </p:sp>
      <p:sp>
        <p:nvSpPr>
          <p:cNvPr id="24" name="Rectangle 23">
            <a:extLst>
              <a:ext uri="{FF2B5EF4-FFF2-40B4-BE49-F238E27FC236}">
                <a16:creationId xmlns:a16="http://schemas.microsoft.com/office/drawing/2014/main" id="{B16B93AA-996B-4A1A-80C9-27642440CCCE}"/>
              </a:ext>
            </a:extLst>
          </p:cNvPr>
          <p:cNvSpPr/>
          <p:nvPr/>
        </p:nvSpPr>
        <p:spPr>
          <a:xfrm>
            <a:off x="8742785" y="3946845"/>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BRIGHTNESS</a:t>
            </a:r>
            <a:endParaRPr lang="en-US" dirty="0"/>
          </a:p>
        </p:txBody>
      </p:sp>
      <p:sp>
        <p:nvSpPr>
          <p:cNvPr id="31" name="Oval 30">
            <a:extLst>
              <a:ext uri="{FF2B5EF4-FFF2-40B4-BE49-F238E27FC236}">
                <a16:creationId xmlns:a16="http://schemas.microsoft.com/office/drawing/2014/main" id="{3B2DF0BD-0E9D-45FB-8316-59F1DC4E4C93}"/>
              </a:ext>
            </a:extLst>
          </p:cNvPr>
          <p:cNvSpPr/>
          <p:nvPr/>
        </p:nvSpPr>
        <p:spPr>
          <a:xfrm>
            <a:off x="7685308" y="4632646"/>
            <a:ext cx="247265" cy="2472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8DEB415E-2831-4EAB-9718-DB0EC15AE484}"/>
              </a:ext>
            </a:extLst>
          </p:cNvPr>
          <p:cNvSpPr/>
          <p:nvPr/>
        </p:nvSpPr>
        <p:spPr>
          <a:xfrm>
            <a:off x="7902643" y="994350"/>
            <a:ext cx="1195103" cy="668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TEMP CALCULATION</a:t>
            </a:r>
            <a:endParaRPr lang="en-US" dirty="0">
              <a:solidFill>
                <a:schemeClr val="tx1"/>
              </a:solidFill>
            </a:endParaRPr>
          </a:p>
        </p:txBody>
      </p:sp>
      <p:cxnSp>
        <p:nvCxnSpPr>
          <p:cNvPr id="33" name="Straight Arrow Connector 32">
            <a:extLst>
              <a:ext uri="{FF2B5EF4-FFF2-40B4-BE49-F238E27FC236}">
                <a16:creationId xmlns:a16="http://schemas.microsoft.com/office/drawing/2014/main" id="{F032047D-48A5-436F-9DDC-9DE6D684B048}"/>
              </a:ext>
            </a:extLst>
          </p:cNvPr>
          <p:cNvCxnSpPr>
            <a:cxnSpLocks/>
            <a:stCxn id="32" idx="2"/>
            <a:endCxn id="4" idx="0"/>
          </p:cNvCxnSpPr>
          <p:nvPr/>
        </p:nvCxnSpPr>
        <p:spPr>
          <a:xfrm>
            <a:off x="8500195" y="1662438"/>
            <a:ext cx="0" cy="10830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38CA5F-8C04-41A3-8CB4-D623C8210A77}"/>
              </a:ext>
            </a:extLst>
          </p:cNvPr>
          <p:cNvSpPr/>
          <p:nvPr/>
        </p:nvSpPr>
        <p:spPr>
          <a:xfrm>
            <a:off x="7959410" y="2035926"/>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TEXT</a:t>
            </a:r>
            <a:endParaRPr lang="en-US" dirty="0"/>
          </a:p>
        </p:txBody>
      </p:sp>
      <p:sp>
        <p:nvSpPr>
          <p:cNvPr id="39" name="TextBox 38">
            <a:extLst>
              <a:ext uri="{FF2B5EF4-FFF2-40B4-BE49-F238E27FC236}">
                <a16:creationId xmlns:a16="http://schemas.microsoft.com/office/drawing/2014/main" id="{17DFF154-223B-4CCB-8875-27788A961D82}"/>
              </a:ext>
            </a:extLst>
          </p:cNvPr>
          <p:cNvSpPr txBox="1"/>
          <p:nvPr/>
        </p:nvSpPr>
        <p:spPr>
          <a:xfrm>
            <a:off x="6503446" y="2990074"/>
            <a:ext cx="685799" cy="369332"/>
          </a:xfrm>
          <a:prstGeom prst="rect">
            <a:avLst/>
          </a:prstGeom>
          <a:noFill/>
        </p:spPr>
        <p:txBody>
          <a:bodyPr wrap="square" rtlCol="0">
            <a:spAutoFit/>
          </a:bodyPr>
          <a:lstStyle/>
          <a:p>
            <a:r>
              <a:rPr lang="en-US" dirty="0"/>
              <a:t>LCD</a:t>
            </a:r>
          </a:p>
        </p:txBody>
      </p:sp>
      <p:sp>
        <p:nvSpPr>
          <p:cNvPr id="40" name="Rectangle 39">
            <a:extLst>
              <a:ext uri="{FF2B5EF4-FFF2-40B4-BE49-F238E27FC236}">
                <a16:creationId xmlns:a16="http://schemas.microsoft.com/office/drawing/2014/main" id="{42975076-809F-4F98-80D6-812CB2BD1F40}"/>
              </a:ext>
            </a:extLst>
          </p:cNvPr>
          <p:cNvSpPr/>
          <p:nvPr/>
        </p:nvSpPr>
        <p:spPr>
          <a:xfrm>
            <a:off x="7189240" y="5649045"/>
            <a:ext cx="1240971" cy="42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43" name="Straight Arrow Connector 42">
            <a:extLst>
              <a:ext uri="{FF2B5EF4-FFF2-40B4-BE49-F238E27FC236}">
                <a16:creationId xmlns:a16="http://schemas.microsoft.com/office/drawing/2014/main" id="{D2F59D06-F736-4072-80DD-312EEAFD5AFF}"/>
              </a:ext>
            </a:extLst>
          </p:cNvPr>
          <p:cNvCxnSpPr>
            <a:cxnSpLocks/>
            <a:stCxn id="40" idx="0"/>
          </p:cNvCxnSpPr>
          <p:nvPr/>
        </p:nvCxnSpPr>
        <p:spPr>
          <a:xfrm flipV="1">
            <a:off x="7809726" y="5008207"/>
            <a:ext cx="6991" cy="64083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001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E421-4A70-4DC6-B830-BAFD099CBD7D}"/>
              </a:ext>
            </a:extLst>
          </p:cNvPr>
          <p:cNvSpPr>
            <a:spLocks noGrp="1"/>
          </p:cNvSpPr>
          <p:nvPr>
            <p:ph type="title"/>
          </p:nvPr>
        </p:nvSpPr>
        <p:spPr/>
        <p:txBody>
          <a:bodyPr/>
          <a:lstStyle/>
          <a:p>
            <a:r>
              <a:rPr lang="en-US" dirty="0"/>
              <a:t>On/Off Buttons</a:t>
            </a:r>
          </a:p>
        </p:txBody>
      </p:sp>
      <p:sp>
        <p:nvSpPr>
          <p:cNvPr id="3" name="Content Placeholder 2">
            <a:extLst>
              <a:ext uri="{FF2B5EF4-FFF2-40B4-BE49-F238E27FC236}">
                <a16:creationId xmlns:a16="http://schemas.microsoft.com/office/drawing/2014/main" id="{237FAEE3-CFF6-44AB-9588-EE39089A2129}"/>
              </a:ext>
            </a:extLst>
          </p:cNvPr>
          <p:cNvSpPr>
            <a:spLocks noGrp="1"/>
          </p:cNvSpPr>
          <p:nvPr>
            <p:ph idx="1"/>
          </p:nvPr>
        </p:nvSpPr>
        <p:spPr>
          <a:xfrm>
            <a:off x="1066800" y="2103120"/>
            <a:ext cx="5029200" cy="3849624"/>
          </a:xfrm>
        </p:spPr>
        <p:txBody>
          <a:bodyPr>
            <a:normAutofit fontScale="92500" lnSpcReduction="20000"/>
          </a:bodyPr>
          <a:lstStyle/>
          <a:p>
            <a:r>
              <a:rPr lang="en-US" dirty="0"/>
              <a:t>On button</a:t>
            </a:r>
          </a:p>
          <a:p>
            <a:pPr lvl="1"/>
            <a:r>
              <a:rPr lang="en-US" dirty="0"/>
              <a:t>Starts program and thermistor readings </a:t>
            </a:r>
          </a:p>
          <a:p>
            <a:pPr lvl="1"/>
            <a:r>
              <a:rPr lang="en-US" dirty="0"/>
              <a:t>Turns green LED on</a:t>
            </a:r>
          </a:p>
          <a:p>
            <a:r>
              <a:rPr lang="en-US" dirty="0"/>
              <a:t>Off button</a:t>
            </a:r>
          </a:p>
          <a:p>
            <a:pPr lvl="1"/>
            <a:r>
              <a:rPr lang="en-US" dirty="0"/>
              <a:t>Terminates program and thermistor readings</a:t>
            </a:r>
          </a:p>
          <a:p>
            <a:pPr lvl="1"/>
            <a:r>
              <a:rPr lang="en-US" dirty="0"/>
              <a:t>Turns green LED off</a:t>
            </a:r>
          </a:p>
          <a:p>
            <a:pPr lvl="1"/>
            <a:r>
              <a:rPr lang="en-US" dirty="0"/>
              <a:t>Clears LCD</a:t>
            </a:r>
          </a:p>
          <a:p>
            <a:r>
              <a:rPr lang="en-US" dirty="0"/>
              <a:t>Pressing button sends signal to microcontroller for limited time</a:t>
            </a:r>
          </a:p>
          <a:p>
            <a:r>
              <a:rPr lang="en-US" dirty="0"/>
              <a:t>Each loop checks which buttons send signal</a:t>
            </a:r>
          </a:p>
          <a:p>
            <a:r>
              <a:rPr lang="en-US" dirty="0"/>
              <a:t>Risk:</a:t>
            </a:r>
          </a:p>
          <a:p>
            <a:pPr lvl="1"/>
            <a:r>
              <a:rPr lang="en-US" dirty="0"/>
              <a:t>Both buttons sending signals could cause problems</a:t>
            </a:r>
          </a:p>
          <a:p>
            <a:r>
              <a:rPr lang="en-US" dirty="0"/>
              <a:t>Mitigation:</a:t>
            </a:r>
          </a:p>
          <a:p>
            <a:pPr lvl="1"/>
            <a:r>
              <a:rPr lang="en-US" dirty="0"/>
              <a:t>Create a condition to do nothing once one of the buttons turns off</a:t>
            </a:r>
          </a:p>
          <a:p>
            <a:pPr lvl="1"/>
            <a:endParaRPr lang="en-US" dirty="0"/>
          </a:p>
        </p:txBody>
      </p:sp>
      <p:sp>
        <p:nvSpPr>
          <p:cNvPr id="36" name="Rectangle 35">
            <a:extLst>
              <a:ext uri="{FF2B5EF4-FFF2-40B4-BE49-F238E27FC236}">
                <a16:creationId xmlns:a16="http://schemas.microsoft.com/office/drawing/2014/main" id="{EBCE90EB-C990-41E6-8DF4-8FEC4AE59EB2}"/>
              </a:ext>
            </a:extLst>
          </p:cNvPr>
          <p:cNvSpPr/>
          <p:nvPr/>
        </p:nvSpPr>
        <p:spPr>
          <a:xfrm>
            <a:off x="7347860" y="4748908"/>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37" name="Rectangle 36">
            <a:extLst>
              <a:ext uri="{FF2B5EF4-FFF2-40B4-BE49-F238E27FC236}">
                <a16:creationId xmlns:a16="http://schemas.microsoft.com/office/drawing/2014/main" id="{F2B502BC-8C39-4CA0-8FDE-CB62E9DFC9FD}"/>
              </a:ext>
            </a:extLst>
          </p:cNvPr>
          <p:cNvSpPr/>
          <p:nvPr/>
        </p:nvSpPr>
        <p:spPr>
          <a:xfrm>
            <a:off x="7343192" y="1584986"/>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8" name="Oval 37">
            <a:extLst>
              <a:ext uri="{FF2B5EF4-FFF2-40B4-BE49-F238E27FC236}">
                <a16:creationId xmlns:a16="http://schemas.microsoft.com/office/drawing/2014/main" id="{C994AC75-2D07-46C0-84BA-1D7F4F488126}"/>
              </a:ext>
            </a:extLst>
          </p:cNvPr>
          <p:cNvSpPr/>
          <p:nvPr/>
        </p:nvSpPr>
        <p:spPr>
          <a:xfrm>
            <a:off x="8350898" y="3188176"/>
            <a:ext cx="625152" cy="625152"/>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ON</a:t>
            </a:r>
          </a:p>
        </p:txBody>
      </p:sp>
      <p:sp>
        <p:nvSpPr>
          <p:cNvPr id="39" name="Oval 38">
            <a:extLst>
              <a:ext uri="{FF2B5EF4-FFF2-40B4-BE49-F238E27FC236}">
                <a16:creationId xmlns:a16="http://schemas.microsoft.com/office/drawing/2014/main" id="{65A9870A-EFFA-455A-A9BF-480C7752E425}"/>
              </a:ext>
            </a:extLst>
          </p:cNvPr>
          <p:cNvSpPr/>
          <p:nvPr/>
        </p:nvSpPr>
        <p:spPr>
          <a:xfrm>
            <a:off x="6871998" y="3188176"/>
            <a:ext cx="625152" cy="625152"/>
          </a:xfrm>
          <a:prstGeom prst="ellipse">
            <a:avLst/>
          </a:prstGeom>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OFF</a:t>
            </a:r>
          </a:p>
        </p:txBody>
      </p:sp>
      <p:cxnSp>
        <p:nvCxnSpPr>
          <p:cNvPr id="40" name="Straight Arrow Connector 39">
            <a:extLst>
              <a:ext uri="{FF2B5EF4-FFF2-40B4-BE49-F238E27FC236}">
                <a16:creationId xmlns:a16="http://schemas.microsoft.com/office/drawing/2014/main" id="{FD927AD7-BBBB-4215-B02B-139640E2F2A6}"/>
              </a:ext>
            </a:extLst>
          </p:cNvPr>
          <p:cNvCxnSpPr>
            <a:cxnSpLocks/>
            <a:stCxn id="36" idx="0"/>
            <a:endCxn id="39" idx="4"/>
          </p:cNvCxnSpPr>
          <p:nvPr/>
        </p:nvCxnSpPr>
        <p:spPr>
          <a:xfrm flipH="1" flipV="1">
            <a:off x="7184574" y="3813328"/>
            <a:ext cx="781438"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53D46-46E1-4131-B41F-72B006780B36}"/>
              </a:ext>
            </a:extLst>
          </p:cNvPr>
          <p:cNvCxnSpPr>
            <a:cxnSpLocks/>
            <a:stCxn id="36" idx="0"/>
            <a:endCxn id="38" idx="4"/>
          </p:cNvCxnSpPr>
          <p:nvPr/>
        </p:nvCxnSpPr>
        <p:spPr>
          <a:xfrm flipV="1">
            <a:off x="7966012" y="3813328"/>
            <a:ext cx="697462"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D03849E-B6B7-475C-8AE4-C651B01B3EB8}"/>
              </a:ext>
            </a:extLst>
          </p:cNvPr>
          <p:cNvCxnSpPr>
            <a:cxnSpLocks/>
            <a:stCxn id="37" idx="2"/>
            <a:endCxn id="59" idx="0"/>
          </p:cNvCxnSpPr>
          <p:nvPr/>
        </p:nvCxnSpPr>
        <p:spPr>
          <a:xfrm flipH="1">
            <a:off x="7184574" y="2014194"/>
            <a:ext cx="779104" cy="37698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2D21A0-0985-4E57-9A53-BCD23FF776E3}"/>
              </a:ext>
            </a:extLst>
          </p:cNvPr>
          <p:cNvSpPr/>
          <p:nvPr/>
        </p:nvSpPr>
        <p:spPr>
          <a:xfrm>
            <a:off x="8588829" y="2385861"/>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8B20F40-77BC-4ED6-BE35-67D6699ED0B0}"/>
              </a:ext>
            </a:extLst>
          </p:cNvPr>
          <p:cNvSpPr txBox="1"/>
          <p:nvPr/>
        </p:nvSpPr>
        <p:spPr>
          <a:xfrm>
            <a:off x="7402278" y="2474385"/>
            <a:ext cx="1275189" cy="369332"/>
          </a:xfrm>
          <a:prstGeom prst="rect">
            <a:avLst/>
          </a:prstGeom>
          <a:noFill/>
        </p:spPr>
        <p:txBody>
          <a:bodyPr wrap="square" rtlCol="0">
            <a:spAutoFit/>
          </a:bodyPr>
          <a:lstStyle/>
          <a:p>
            <a:r>
              <a:rPr lang="en-US" dirty="0"/>
              <a:t>Resistors</a:t>
            </a:r>
          </a:p>
        </p:txBody>
      </p:sp>
      <p:sp>
        <p:nvSpPr>
          <p:cNvPr id="59" name="Rectangle 58">
            <a:extLst>
              <a:ext uri="{FF2B5EF4-FFF2-40B4-BE49-F238E27FC236}">
                <a16:creationId xmlns:a16="http://schemas.microsoft.com/office/drawing/2014/main" id="{0A22C812-7D8D-4872-950C-FE34E7317227}"/>
              </a:ext>
            </a:extLst>
          </p:cNvPr>
          <p:cNvSpPr/>
          <p:nvPr/>
        </p:nvSpPr>
        <p:spPr>
          <a:xfrm>
            <a:off x="7095936" y="2391183"/>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10606B30-1F36-4D43-9DA6-A23B51720270}"/>
              </a:ext>
            </a:extLst>
          </p:cNvPr>
          <p:cNvCxnSpPr>
            <a:cxnSpLocks/>
            <a:stCxn id="37" idx="2"/>
            <a:endCxn id="57" idx="0"/>
          </p:cNvCxnSpPr>
          <p:nvPr/>
        </p:nvCxnSpPr>
        <p:spPr>
          <a:xfrm>
            <a:off x="7963678" y="2014194"/>
            <a:ext cx="713789" cy="3716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BAAC271-449F-4F35-A570-4ABA00DAC03D}"/>
              </a:ext>
            </a:extLst>
          </p:cNvPr>
          <p:cNvCxnSpPr>
            <a:cxnSpLocks/>
            <a:stCxn id="59" idx="2"/>
            <a:endCxn id="39" idx="0"/>
          </p:cNvCxnSpPr>
          <p:nvPr/>
        </p:nvCxnSpPr>
        <p:spPr>
          <a:xfrm>
            <a:off x="7184574" y="2895036"/>
            <a:ext cx="0" cy="2931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6E9D298-7A99-44F2-8A59-FFA8BDA4CF09}"/>
              </a:ext>
            </a:extLst>
          </p:cNvPr>
          <p:cNvCxnSpPr>
            <a:cxnSpLocks/>
            <a:stCxn id="57" idx="2"/>
            <a:endCxn id="38" idx="0"/>
          </p:cNvCxnSpPr>
          <p:nvPr/>
        </p:nvCxnSpPr>
        <p:spPr>
          <a:xfrm flipH="1">
            <a:off x="8663474" y="2889714"/>
            <a:ext cx="13993" cy="29846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A5873AE-C492-4793-BD1E-2FBC27E994C2}"/>
              </a:ext>
            </a:extLst>
          </p:cNvPr>
          <p:cNvCxnSpPr>
            <a:cxnSpLocks/>
            <a:stCxn id="75" idx="0"/>
            <a:endCxn id="74" idx="0"/>
          </p:cNvCxnSpPr>
          <p:nvPr/>
        </p:nvCxnSpPr>
        <p:spPr>
          <a:xfrm>
            <a:off x="9598082" y="1806029"/>
            <a:ext cx="373225" cy="6300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500E867-B697-47AB-B54E-7182C5FF306B}"/>
              </a:ext>
            </a:extLst>
          </p:cNvPr>
          <p:cNvSpPr/>
          <p:nvPr/>
        </p:nvSpPr>
        <p:spPr>
          <a:xfrm>
            <a:off x="9860891" y="2436046"/>
            <a:ext cx="220831" cy="438539"/>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7D93617-1EBF-48BA-8A6D-AAFDBA00C06B}"/>
              </a:ext>
            </a:extLst>
          </p:cNvPr>
          <p:cNvSpPr/>
          <p:nvPr/>
        </p:nvSpPr>
        <p:spPr>
          <a:xfrm rot="5400000">
            <a:off x="9257517" y="1554102"/>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EE9AFB3D-6EC4-4A54-90E8-EAF275F3F250}"/>
              </a:ext>
            </a:extLst>
          </p:cNvPr>
          <p:cNvCxnSpPr>
            <a:cxnSpLocks/>
            <a:stCxn id="37" idx="3"/>
            <a:endCxn id="75" idx="2"/>
          </p:cNvCxnSpPr>
          <p:nvPr/>
        </p:nvCxnSpPr>
        <p:spPr>
          <a:xfrm>
            <a:off x="8584163" y="1799590"/>
            <a:ext cx="510066" cy="64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766B6F9-0FD0-4C64-8DC3-8E51BDB7D366}"/>
              </a:ext>
            </a:extLst>
          </p:cNvPr>
          <p:cNvSpPr txBox="1"/>
          <p:nvPr/>
        </p:nvSpPr>
        <p:spPr>
          <a:xfrm>
            <a:off x="7430270" y="3316476"/>
            <a:ext cx="1275189" cy="369332"/>
          </a:xfrm>
          <a:prstGeom prst="rect">
            <a:avLst/>
          </a:prstGeom>
          <a:noFill/>
        </p:spPr>
        <p:txBody>
          <a:bodyPr wrap="square" rtlCol="0">
            <a:spAutoFit/>
          </a:bodyPr>
          <a:lstStyle/>
          <a:p>
            <a:r>
              <a:rPr lang="en-US" dirty="0"/>
              <a:t>Buttons</a:t>
            </a:r>
          </a:p>
        </p:txBody>
      </p:sp>
      <p:sp>
        <p:nvSpPr>
          <p:cNvPr id="89" name="Rectangle 88">
            <a:extLst>
              <a:ext uri="{FF2B5EF4-FFF2-40B4-BE49-F238E27FC236}">
                <a16:creationId xmlns:a16="http://schemas.microsoft.com/office/drawing/2014/main" id="{C9B8D821-A760-45B6-A226-38E266E6CC52}"/>
              </a:ext>
            </a:extLst>
          </p:cNvPr>
          <p:cNvSpPr/>
          <p:nvPr/>
        </p:nvSpPr>
        <p:spPr>
          <a:xfrm>
            <a:off x="9971306" y="4035386"/>
            <a:ext cx="1356057"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cxnSp>
        <p:nvCxnSpPr>
          <p:cNvPr id="90" name="Straight Arrow Connector 89">
            <a:extLst>
              <a:ext uri="{FF2B5EF4-FFF2-40B4-BE49-F238E27FC236}">
                <a16:creationId xmlns:a16="http://schemas.microsoft.com/office/drawing/2014/main" id="{3666DC90-3D5F-43DE-A175-92DD04D56FDB}"/>
              </a:ext>
            </a:extLst>
          </p:cNvPr>
          <p:cNvCxnSpPr>
            <a:cxnSpLocks/>
            <a:stCxn id="39" idx="5"/>
          </p:cNvCxnSpPr>
          <p:nvPr/>
        </p:nvCxnSpPr>
        <p:spPr>
          <a:xfrm>
            <a:off x="7405599" y="3721777"/>
            <a:ext cx="2565707" cy="84139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4276460-F72A-4DE0-BD17-A9956B1048BD}"/>
              </a:ext>
            </a:extLst>
          </p:cNvPr>
          <p:cNvCxnSpPr>
            <a:cxnSpLocks/>
            <a:stCxn id="38" idx="5"/>
          </p:cNvCxnSpPr>
          <p:nvPr/>
        </p:nvCxnSpPr>
        <p:spPr>
          <a:xfrm>
            <a:off x="8884499" y="3721777"/>
            <a:ext cx="1086807" cy="53495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623BD36-7545-47F2-BA5C-5D48EFA3839E}"/>
              </a:ext>
            </a:extLst>
          </p:cNvPr>
          <p:cNvCxnSpPr>
            <a:cxnSpLocks/>
            <a:stCxn id="89" idx="0"/>
            <a:endCxn id="74" idx="2"/>
          </p:cNvCxnSpPr>
          <p:nvPr/>
        </p:nvCxnSpPr>
        <p:spPr>
          <a:xfrm flipH="1" flipV="1">
            <a:off x="9971307" y="2874585"/>
            <a:ext cx="678028" cy="11608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6970FB7-E12C-4F03-B10F-79E4D86F099B}"/>
              </a:ext>
            </a:extLst>
          </p:cNvPr>
          <p:cNvSpPr txBox="1"/>
          <p:nvPr/>
        </p:nvSpPr>
        <p:spPr>
          <a:xfrm>
            <a:off x="10115932" y="2475376"/>
            <a:ext cx="660925" cy="369332"/>
          </a:xfrm>
          <a:prstGeom prst="rect">
            <a:avLst/>
          </a:prstGeom>
          <a:noFill/>
        </p:spPr>
        <p:txBody>
          <a:bodyPr wrap="square" rtlCol="0">
            <a:spAutoFit/>
          </a:bodyPr>
          <a:lstStyle/>
          <a:p>
            <a:r>
              <a:rPr lang="en-US" dirty="0"/>
              <a:t>LED</a:t>
            </a:r>
          </a:p>
        </p:txBody>
      </p:sp>
    </p:spTree>
    <p:extLst>
      <p:ext uri="{BB962C8B-B14F-4D97-AF65-F5344CB8AC3E}">
        <p14:creationId xmlns:p14="http://schemas.microsoft.com/office/powerpoint/2010/main" val="3724793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0D2B-72E2-4959-827D-86F3D7F8022D}"/>
              </a:ext>
            </a:extLst>
          </p:cNvPr>
          <p:cNvSpPr>
            <a:spLocks noGrp="1"/>
          </p:cNvSpPr>
          <p:nvPr>
            <p:ph type="title"/>
          </p:nvPr>
        </p:nvSpPr>
        <p:spPr/>
        <p:txBody>
          <a:bodyPr/>
          <a:lstStyle/>
          <a:p>
            <a:r>
              <a:rPr lang="en-US" dirty="0"/>
              <a:t>Thermistor Voltage Divider</a:t>
            </a:r>
          </a:p>
        </p:txBody>
      </p:sp>
      <p:sp>
        <p:nvSpPr>
          <p:cNvPr id="3" name="Content Placeholder 2">
            <a:extLst>
              <a:ext uri="{FF2B5EF4-FFF2-40B4-BE49-F238E27FC236}">
                <a16:creationId xmlns:a16="http://schemas.microsoft.com/office/drawing/2014/main" id="{24EEC4A1-EFDE-4D2F-B892-CBCCB388609B}"/>
              </a:ext>
            </a:extLst>
          </p:cNvPr>
          <p:cNvSpPr>
            <a:spLocks noGrp="1"/>
          </p:cNvSpPr>
          <p:nvPr>
            <p:ph idx="1"/>
          </p:nvPr>
        </p:nvSpPr>
        <p:spPr>
          <a:xfrm>
            <a:off x="1066800" y="2103120"/>
            <a:ext cx="5029200" cy="3849624"/>
          </a:xfrm>
        </p:spPr>
        <p:txBody>
          <a:bodyPr>
            <a:normAutofit fontScale="92500" lnSpcReduction="10000"/>
          </a:bodyPr>
          <a:lstStyle/>
          <a:p>
            <a:r>
              <a:rPr lang="en-US" dirty="0"/>
              <a:t>Produces Output Voltage dependent on thermistor resistance</a:t>
            </a:r>
          </a:p>
          <a:p>
            <a:r>
              <a:rPr lang="en-US" dirty="0"/>
              <a:t>Arduino program to calculate thermistor resistance </a:t>
            </a:r>
          </a:p>
          <a:p>
            <a:r>
              <a:rPr lang="en-US" dirty="0"/>
              <a:t>Uses 10kOhm resistor in series with thermistor</a:t>
            </a:r>
          </a:p>
          <a:p>
            <a:r>
              <a:rPr lang="en-US" dirty="0"/>
              <a:t>5V input voltage</a:t>
            </a:r>
          </a:p>
          <a:p>
            <a:r>
              <a:rPr lang="en-US" dirty="0"/>
              <a:t>Analog signal</a:t>
            </a:r>
          </a:p>
          <a:p>
            <a:r>
              <a:rPr lang="en-US" dirty="0"/>
              <a:t>Risk:</a:t>
            </a:r>
          </a:p>
          <a:p>
            <a:pPr lvl="1"/>
            <a:r>
              <a:rPr lang="en-US" dirty="0"/>
              <a:t>Using a resistor with resistance not close to nominal thermistor resistance may result in poor outputs/damage to thermistor</a:t>
            </a:r>
          </a:p>
          <a:p>
            <a:r>
              <a:rPr lang="en-US" dirty="0"/>
              <a:t>Mitigation:</a:t>
            </a:r>
          </a:p>
          <a:p>
            <a:pPr lvl="1"/>
            <a:r>
              <a:rPr lang="en-US" dirty="0"/>
              <a:t>Use simple Voltage Divider to determine nominal resistance of thermistor first, then choose resistor accordingly before performing experiments at elevated/lowered temperatures</a:t>
            </a:r>
          </a:p>
          <a:p>
            <a:endParaRPr lang="en-US" dirty="0"/>
          </a:p>
        </p:txBody>
      </p:sp>
      <p:sp>
        <p:nvSpPr>
          <p:cNvPr id="22" name="TextBox 21">
            <a:extLst>
              <a:ext uri="{FF2B5EF4-FFF2-40B4-BE49-F238E27FC236}">
                <a16:creationId xmlns:a16="http://schemas.microsoft.com/office/drawing/2014/main" id="{4ECDEB94-6DB2-471F-A397-9460F29997AA}"/>
              </a:ext>
            </a:extLst>
          </p:cNvPr>
          <p:cNvSpPr txBox="1"/>
          <p:nvPr/>
        </p:nvSpPr>
        <p:spPr>
          <a:xfrm>
            <a:off x="7428725" y="2955962"/>
            <a:ext cx="1275189" cy="369332"/>
          </a:xfrm>
          <a:prstGeom prst="rect">
            <a:avLst/>
          </a:prstGeom>
          <a:noFill/>
        </p:spPr>
        <p:txBody>
          <a:bodyPr wrap="square" rtlCol="0">
            <a:spAutoFit/>
          </a:bodyPr>
          <a:lstStyle/>
          <a:p>
            <a:r>
              <a:rPr lang="en-US" dirty="0"/>
              <a:t>Resistor</a:t>
            </a:r>
          </a:p>
        </p:txBody>
      </p:sp>
      <p:sp>
        <p:nvSpPr>
          <p:cNvPr id="23" name="Rectangle 22">
            <a:extLst>
              <a:ext uri="{FF2B5EF4-FFF2-40B4-BE49-F238E27FC236}">
                <a16:creationId xmlns:a16="http://schemas.microsoft.com/office/drawing/2014/main" id="{AE96F568-555F-4EA4-A576-DBB6777AE420}"/>
              </a:ext>
            </a:extLst>
          </p:cNvPr>
          <p:cNvSpPr/>
          <p:nvPr/>
        </p:nvSpPr>
        <p:spPr>
          <a:xfrm>
            <a:off x="8445767" y="2907383"/>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8158D3-4724-480B-A6D8-99DD9B067B1F}"/>
              </a:ext>
            </a:extLst>
          </p:cNvPr>
          <p:cNvSpPr/>
          <p:nvPr/>
        </p:nvSpPr>
        <p:spPr>
          <a:xfrm>
            <a:off x="7534469" y="4074928"/>
            <a:ext cx="12751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THERMISTOR</a:t>
            </a:r>
          </a:p>
        </p:txBody>
      </p:sp>
      <p:sp>
        <p:nvSpPr>
          <p:cNvPr id="25" name="Rectangle 24">
            <a:extLst>
              <a:ext uri="{FF2B5EF4-FFF2-40B4-BE49-F238E27FC236}">
                <a16:creationId xmlns:a16="http://schemas.microsoft.com/office/drawing/2014/main" id="{818A9B42-13CC-42A5-B373-D0D1ED624F1B}"/>
              </a:ext>
            </a:extLst>
          </p:cNvPr>
          <p:cNvSpPr/>
          <p:nvPr/>
        </p:nvSpPr>
        <p:spPr>
          <a:xfrm>
            <a:off x="7357193" y="5568971"/>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cxnSp>
        <p:nvCxnSpPr>
          <p:cNvPr id="26" name="Straight Arrow Connector 25">
            <a:extLst>
              <a:ext uri="{FF2B5EF4-FFF2-40B4-BE49-F238E27FC236}">
                <a16:creationId xmlns:a16="http://schemas.microsoft.com/office/drawing/2014/main" id="{4C7AE432-4D91-411C-AF8A-A7A3491A5E19}"/>
              </a:ext>
            </a:extLst>
          </p:cNvPr>
          <p:cNvCxnSpPr>
            <a:cxnSpLocks/>
            <a:stCxn id="25" idx="0"/>
          </p:cNvCxnSpPr>
          <p:nvPr/>
        </p:nvCxnSpPr>
        <p:spPr>
          <a:xfrm flipH="1" flipV="1">
            <a:off x="7975344" y="4444260"/>
            <a:ext cx="1" cy="112471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FEE5AD-AF49-4100-84D5-DB245650D688}"/>
              </a:ext>
            </a:extLst>
          </p:cNvPr>
          <p:cNvCxnSpPr>
            <a:cxnSpLocks/>
          </p:cNvCxnSpPr>
          <p:nvPr/>
        </p:nvCxnSpPr>
        <p:spPr>
          <a:xfrm flipH="1" flipV="1">
            <a:off x="8534405" y="3415824"/>
            <a:ext cx="1" cy="67599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7B3E00-49B6-4B53-9528-02C8510BA356}"/>
              </a:ext>
            </a:extLst>
          </p:cNvPr>
          <p:cNvCxnSpPr>
            <a:cxnSpLocks/>
          </p:cNvCxnSpPr>
          <p:nvPr/>
        </p:nvCxnSpPr>
        <p:spPr>
          <a:xfrm flipH="1" flipV="1">
            <a:off x="8534405" y="2234058"/>
            <a:ext cx="1" cy="67599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4EAD96A-9B6E-480D-8D46-9BC0BF625131}"/>
              </a:ext>
            </a:extLst>
          </p:cNvPr>
          <p:cNvSpPr/>
          <p:nvPr/>
        </p:nvSpPr>
        <p:spPr>
          <a:xfrm>
            <a:off x="7913919" y="1800262"/>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2" name="Rectangle 31">
            <a:extLst>
              <a:ext uri="{FF2B5EF4-FFF2-40B4-BE49-F238E27FC236}">
                <a16:creationId xmlns:a16="http://schemas.microsoft.com/office/drawing/2014/main" id="{928D5CAB-2B04-4B52-9DB4-8529F7073884}"/>
              </a:ext>
            </a:extLst>
          </p:cNvPr>
          <p:cNvSpPr/>
          <p:nvPr/>
        </p:nvSpPr>
        <p:spPr>
          <a:xfrm>
            <a:off x="9961315" y="2287874"/>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ANALOG SIGNAL PROCESSING</a:t>
            </a:r>
            <a:endParaRPr lang="en-US" dirty="0">
              <a:solidFill>
                <a:schemeClr val="tx1"/>
              </a:solidFill>
            </a:endParaRPr>
          </a:p>
        </p:txBody>
      </p:sp>
      <p:cxnSp>
        <p:nvCxnSpPr>
          <p:cNvPr id="33" name="Straight Arrow Connector 32">
            <a:extLst>
              <a:ext uri="{FF2B5EF4-FFF2-40B4-BE49-F238E27FC236}">
                <a16:creationId xmlns:a16="http://schemas.microsoft.com/office/drawing/2014/main" id="{03C36780-0C7B-4305-BD7E-508EE2C70C1A}"/>
              </a:ext>
            </a:extLst>
          </p:cNvPr>
          <p:cNvCxnSpPr>
            <a:cxnSpLocks/>
            <a:endCxn id="32" idx="1"/>
          </p:cNvCxnSpPr>
          <p:nvPr/>
        </p:nvCxnSpPr>
        <p:spPr>
          <a:xfrm>
            <a:off x="8534405" y="2621918"/>
            <a:ext cx="1426910"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0F91E40-D1A6-410F-A9DB-4BE81757E1E6}"/>
                  </a:ext>
                </a:extLst>
              </p:cNvPr>
              <p:cNvSpPr txBox="1"/>
              <p:nvPr/>
            </p:nvSpPr>
            <p:spPr>
              <a:xfrm>
                <a:off x="8032892" y="4819354"/>
                <a:ext cx="501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p:txBody>
          </p:sp>
        </mc:Choice>
        <mc:Fallback xmlns="">
          <p:sp>
            <p:nvSpPr>
              <p:cNvPr id="40" name="TextBox 39">
                <a:extLst>
                  <a:ext uri="{FF2B5EF4-FFF2-40B4-BE49-F238E27FC236}">
                    <a16:creationId xmlns:a16="http://schemas.microsoft.com/office/drawing/2014/main" id="{30F91E40-D1A6-410F-A9DB-4BE81757E1E6}"/>
                  </a:ext>
                </a:extLst>
              </p:cNvPr>
              <p:cNvSpPr txBox="1">
                <a:spLocks noRot="1" noChangeAspect="1" noMove="1" noResize="1" noEditPoints="1" noAdjustHandles="1" noChangeArrowheads="1" noChangeShapeType="1" noTextEdit="1"/>
              </p:cNvSpPr>
              <p:nvPr/>
            </p:nvSpPr>
            <p:spPr>
              <a:xfrm>
                <a:off x="8032892" y="4819354"/>
                <a:ext cx="501514" cy="369332"/>
              </a:xfrm>
              <a:prstGeom prst="rect">
                <a:avLst/>
              </a:prstGeom>
              <a:blipFill>
                <a:blip r:embed="rId2"/>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0D53DF-7C77-4F9B-9DFE-7C961442ACE4}"/>
                  </a:ext>
                </a:extLst>
              </p:cNvPr>
              <p:cNvSpPr txBox="1"/>
              <p:nvPr/>
            </p:nvSpPr>
            <p:spPr>
              <a:xfrm>
                <a:off x="9060091" y="2644612"/>
                <a:ext cx="501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m:oMathPara>
                </a14:m>
                <a:endParaRPr lang="en-US" dirty="0"/>
              </a:p>
            </p:txBody>
          </p:sp>
        </mc:Choice>
        <mc:Fallback xmlns="">
          <p:sp>
            <p:nvSpPr>
              <p:cNvPr id="41" name="TextBox 40">
                <a:extLst>
                  <a:ext uri="{FF2B5EF4-FFF2-40B4-BE49-F238E27FC236}">
                    <a16:creationId xmlns:a16="http://schemas.microsoft.com/office/drawing/2014/main" id="{9F0D53DF-7C77-4F9B-9DFE-7C961442ACE4}"/>
                  </a:ext>
                </a:extLst>
              </p:cNvPr>
              <p:cNvSpPr txBox="1">
                <a:spLocks noRot="1" noChangeAspect="1" noMove="1" noResize="1" noEditPoints="1" noAdjustHandles="1" noChangeArrowheads="1" noChangeShapeType="1" noTextEdit="1"/>
              </p:cNvSpPr>
              <p:nvPr/>
            </p:nvSpPr>
            <p:spPr>
              <a:xfrm>
                <a:off x="9060091" y="2644612"/>
                <a:ext cx="501514" cy="369332"/>
              </a:xfrm>
              <a:prstGeom prst="rect">
                <a:avLst/>
              </a:prstGeom>
              <a:blipFill>
                <a:blip r:embed="rId3"/>
                <a:stretch>
                  <a:fillRect r="-7229" b="-1667"/>
                </a:stretch>
              </a:blipFill>
            </p:spPr>
            <p:txBody>
              <a:bodyPr/>
              <a:lstStyle/>
              <a:p>
                <a:r>
                  <a:rPr lang="en-US">
                    <a:noFill/>
                  </a:rPr>
                  <a:t> </a:t>
                </a:r>
              </a:p>
            </p:txBody>
          </p:sp>
        </mc:Fallback>
      </mc:AlternateContent>
    </p:spTree>
    <p:extLst>
      <p:ext uri="{BB962C8B-B14F-4D97-AF65-F5344CB8AC3E}">
        <p14:creationId xmlns:p14="http://schemas.microsoft.com/office/powerpoint/2010/main" val="28830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F710-161E-490B-B121-A3B8FCB8DCFD}"/>
              </a:ext>
            </a:extLst>
          </p:cNvPr>
          <p:cNvSpPr>
            <a:spLocks noGrp="1"/>
          </p:cNvSpPr>
          <p:nvPr>
            <p:ph type="ctrTitle"/>
          </p:nvPr>
        </p:nvSpPr>
        <p:spPr/>
        <p:txBody>
          <a:bodyPr/>
          <a:lstStyle/>
          <a:p>
            <a:r>
              <a:rPr lang="en-US" dirty="0"/>
              <a:t>Project overview</a:t>
            </a:r>
          </a:p>
        </p:txBody>
      </p:sp>
      <p:sp>
        <p:nvSpPr>
          <p:cNvPr id="3" name="Subtitle 2">
            <a:extLst>
              <a:ext uri="{FF2B5EF4-FFF2-40B4-BE49-F238E27FC236}">
                <a16:creationId xmlns:a16="http://schemas.microsoft.com/office/drawing/2014/main" id="{05430A70-619E-4EB5-8957-85AFC353FA74}"/>
              </a:ext>
            </a:extLst>
          </p:cNvPr>
          <p:cNvSpPr>
            <a:spLocks noGrp="1"/>
          </p:cNvSpPr>
          <p:nvPr>
            <p:ph type="subTitle" idx="1"/>
          </p:nvPr>
        </p:nvSpPr>
        <p:spPr/>
        <p:txBody>
          <a:bodyPr/>
          <a:lstStyle/>
          <a:p>
            <a:r>
              <a:rPr lang="en-US" dirty="0"/>
              <a:t>Section 1</a:t>
            </a:r>
          </a:p>
        </p:txBody>
      </p:sp>
    </p:spTree>
    <p:extLst>
      <p:ext uri="{BB962C8B-B14F-4D97-AF65-F5344CB8AC3E}">
        <p14:creationId xmlns:p14="http://schemas.microsoft.com/office/powerpoint/2010/main" val="1570799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F518-F683-4632-AD1B-DF857CE8620A}"/>
              </a:ext>
            </a:extLst>
          </p:cNvPr>
          <p:cNvSpPr>
            <a:spLocks noGrp="1"/>
          </p:cNvSpPr>
          <p:nvPr>
            <p:ph type="title"/>
          </p:nvPr>
        </p:nvSpPr>
        <p:spPr/>
        <p:txBody>
          <a:bodyPr/>
          <a:lstStyle/>
          <a:p>
            <a:r>
              <a:rPr lang="en-US" dirty="0"/>
              <a:t>Steady State Criterion</a:t>
            </a:r>
          </a:p>
        </p:txBody>
      </p:sp>
      <p:sp>
        <p:nvSpPr>
          <p:cNvPr id="3" name="Content Placeholder 2">
            <a:extLst>
              <a:ext uri="{FF2B5EF4-FFF2-40B4-BE49-F238E27FC236}">
                <a16:creationId xmlns:a16="http://schemas.microsoft.com/office/drawing/2014/main" id="{D87FC569-060B-4834-A930-C44500C6E038}"/>
              </a:ext>
            </a:extLst>
          </p:cNvPr>
          <p:cNvSpPr>
            <a:spLocks noGrp="1"/>
          </p:cNvSpPr>
          <p:nvPr>
            <p:ph idx="1"/>
          </p:nvPr>
        </p:nvSpPr>
        <p:spPr>
          <a:xfrm>
            <a:off x="1066800" y="2103120"/>
            <a:ext cx="5029200" cy="3849624"/>
          </a:xfrm>
        </p:spPr>
        <p:txBody>
          <a:bodyPr/>
          <a:lstStyle/>
          <a:p>
            <a:r>
              <a:rPr lang="en-US" dirty="0"/>
              <a:t>Program stores 5 most recent temperatures</a:t>
            </a:r>
          </a:p>
          <a:p>
            <a:r>
              <a:rPr lang="en-US" dirty="0"/>
              <a:t>Nested for loop to determine variance in values</a:t>
            </a:r>
          </a:p>
          <a:p>
            <a:r>
              <a:rPr lang="en-US" dirty="0"/>
              <a:t>If all values are within 0.1 Celsius, condition is met</a:t>
            </a:r>
          </a:p>
          <a:p>
            <a:r>
              <a:rPr lang="en-US" dirty="0"/>
              <a:t>Blue LED indicates SS</a:t>
            </a:r>
          </a:p>
          <a:p>
            <a:r>
              <a:rPr lang="en-US" dirty="0"/>
              <a:t>Risk:</a:t>
            </a:r>
          </a:p>
          <a:p>
            <a:pPr lvl="1"/>
            <a:r>
              <a:rPr lang="en-US" dirty="0"/>
              <a:t>Sampling rate will change how often steady state is checked</a:t>
            </a:r>
          </a:p>
          <a:p>
            <a:r>
              <a:rPr lang="en-US" dirty="0"/>
              <a:t>Mitigation:</a:t>
            </a:r>
          </a:p>
          <a:p>
            <a:pPr lvl="1"/>
            <a:r>
              <a:rPr lang="en-US" dirty="0"/>
              <a:t>Specify the sampling rate for steady-state check to be constant regardless of input. </a:t>
            </a:r>
          </a:p>
          <a:p>
            <a:endParaRPr lang="en-US" dirty="0"/>
          </a:p>
          <a:p>
            <a:endParaRPr lang="en-US" dirty="0"/>
          </a:p>
        </p:txBody>
      </p:sp>
      <p:sp>
        <p:nvSpPr>
          <p:cNvPr id="4" name="Rectangle 3">
            <a:extLst>
              <a:ext uri="{FF2B5EF4-FFF2-40B4-BE49-F238E27FC236}">
                <a16:creationId xmlns:a16="http://schemas.microsoft.com/office/drawing/2014/main" id="{E01483AA-D8EE-42C4-BC15-38C7ACAFCD35}"/>
              </a:ext>
            </a:extLst>
          </p:cNvPr>
          <p:cNvSpPr/>
          <p:nvPr/>
        </p:nvSpPr>
        <p:spPr>
          <a:xfrm>
            <a:off x="9148320" y="2548164"/>
            <a:ext cx="220831" cy="43853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08CE80-78E6-47D9-8FF7-953B88011B82}"/>
              </a:ext>
            </a:extLst>
          </p:cNvPr>
          <p:cNvSpPr txBox="1"/>
          <p:nvPr/>
        </p:nvSpPr>
        <p:spPr>
          <a:xfrm>
            <a:off x="9514125" y="2582768"/>
            <a:ext cx="660925" cy="369332"/>
          </a:xfrm>
          <a:prstGeom prst="rect">
            <a:avLst/>
          </a:prstGeom>
          <a:noFill/>
        </p:spPr>
        <p:txBody>
          <a:bodyPr wrap="square" rtlCol="0">
            <a:spAutoFit/>
          </a:bodyPr>
          <a:lstStyle/>
          <a:p>
            <a:r>
              <a:rPr lang="en-US" dirty="0"/>
              <a:t>LED</a:t>
            </a:r>
          </a:p>
        </p:txBody>
      </p:sp>
      <p:sp>
        <p:nvSpPr>
          <p:cNvPr id="6" name="TextBox 5">
            <a:extLst>
              <a:ext uri="{FF2B5EF4-FFF2-40B4-BE49-F238E27FC236}">
                <a16:creationId xmlns:a16="http://schemas.microsoft.com/office/drawing/2014/main" id="{D854BD2A-9DCD-4182-AC26-EF08EC403067}"/>
              </a:ext>
            </a:extLst>
          </p:cNvPr>
          <p:cNvSpPr txBox="1"/>
          <p:nvPr/>
        </p:nvSpPr>
        <p:spPr>
          <a:xfrm>
            <a:off x="8093962" y="3613627"/>
            <a:ext cx="1275189" cy="369332"/>
          </a:xfrm>
          <a:prstGeom prst="rect">
            <a:avLst/>
          </a:prstGeom>
          <a:noFill/>
        </p:spPr>
        <p:txBody>
          <a:bodyPr wrap="square" rtlCol="0">
            <a:spAutoFit/>
          </a:bodyPr>
          <a:lstStyle/>
          <a:p>
            <a:r>
              <a:rPr lang="en-US" dirty="0"/>
              <a:t>Resistor</a:t>
            </a:r>
          </a:p>
        </p:txBody>
      </p:sp>
      <p:sp>
        <p:nvSpPr>
          <p:cNvPr id="7" name="Rectangle 6">
            <a:extLst>
              <a:ext uri="{FF2B5EF4-FFF2-40B4-BE49-F238E27FC236}">
                <a16:creationId xmlns:a16="http://schemas.microsoft.com/office/drawing/2014/main" id="{F4E18DBB-EBD6-4C86-9ED9-71F9CD2D916C}"/>
              </a:ext>
            </a:extLst>
          </p:cNvPr>
          <p:cNvSpPr/>
          <p:nvPr/>
        </p:nvSpPr>
        <p:spPr>
          <a:xfrm>
            <a:off x="9170098" y="3546367"/>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12D0C1-EF8F-43AB-AA86-FC83ED159F2F}"/>
              </a:ext>
            </a:extLst>
          </p:cNvPr>
          <p:cNvSpPr/>
          <p:nvPr/>
        </p:nvSpPr>
        <p:spPr>
          <a:xfrm>
            <a:off x="8546166" y="1222988"/>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sp>
        <p:nvSpPr>
          <p:cNvPr id="9" name="Rectangle 8">
            <a:extLst>
              <a:ext uri="{FF2B5EF4-FFF2-40B4-BE49-F238E27FC236}">
                <a16:creationId xmlns:a16="http://schemas.microsoft.com/office/drawing/2014/main" id="{A8890B2C-FD71-481E-A44E-286EB01BC314}"/>
              </a:ext>
            </a:extLst>
          </p:cNvPr>
          <p:cNvSpPr/>
          <p:nvPr/>
        </p:nvSpPr>
        <p:spPr>
          <a:xfrm>
            <a:off x="8638249" y="4609883"/>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10" name="Straight Arrow Connector 9">
            <a:extLst>
              <a:ext uri="{FF2B5EF4-FFF2-40B4-BE49-F238E27FC236}">
                <a16:creationId xmlns:a16="http://schemas.microsoft.com/office/drawing/2014/main" id="{E815AFBE-B7FB-4653-A677-1329F844C088}"/>
              </a:ext>
            </a:extLst>
          </p:cNvPr>
          <p:cNvCxnSpPr>
            <a:cxnSpLocks/>
            <a:stCxn id="9" idx="0"/>
            <a:endCxn id="7" idx="2"/>
          </p:cNvCxnSpPr>
          <p:nvPr/>
        </p:nvCxnSpPr>
        <p:spPr>
          <a:xfrm flipV="1">
            <a:off x="9258735" y="4050220"/>
            <a:ext cx="1" cy="55966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986FAA-B0E2-439C-8645-D9DAB32A543B}"/>
              </a:ext>
            </a:extLst>
          </p:cNvPr>
          <p:cNvCxnSpPr>
            <a:cxnSpLocks/>
            <a:stCxn id="7" idx="0"/>
            <a:endCxn id="4" idx="2"/>
          </p:cNvCxnSpPr>
          <p:nvPr/>
        </p:nvCxnSpPr>
        <p:spPr>
          <a:xfrm flipV="1">
            <a:off x="9258736" y="2986703"/>
            <a:ext cx="0" cy="55966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1C1786-91B7-41DA-9157-4C80EA96460C}"/>
              </a:ext>
            </a:extLst>
          </p:cNvPr>
          <p:cNvCxnSpPr>
            <a:cxnSpLocks/>
            <a:stCxn id="8" idx="2"/>
            <a:endCxn id="4" idx="0"/>
          </p:cNvCxnSpPr>
          <p:nvPr/>
        </p:nvCxnSpPr>
        <p:spPr>
          <a:xfrm>
            <a:off x="9258736" y="1891076"/>
            <a:ext cx="0" cy="6570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1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4E30-556C-42B4-9844-09A3230497C6}"/>
              </a:ext>
            </a:extLst>
          </p:cNvPr>
          <p:cNvSpPr>
            <a:spLocks noGrp="1"/>
          </p:cNvSpPr>
          <p:nvPr>
            <p:ph type="title"/>
          </p:nvPr>
        </p:nvSpPr>
        <p:spPr/>
        <p:txBody>
          <a:bodyPr/>
          <a:lstStyle/>
          <a:p>
            <a:r>
              <a:rPr lang="en-US" dirty="0"/>
              <a:t>Rigid Extension/Protection</a:t>
            </a:r>
          </a:p>
        </p:txBody>
      </p:sp>
      <p:sp>
        <p:nvSpPr>
          <p:cNvPr id="3" name="Content Placeholder 2">
            <a:extLst>
              <a:ext uri="{FF2B5EF4-FFF2-40B4-BE49-F238E27FC236}">
                <a16:creationId xmlns:a16="http://schemas.microsoft.com/office/drawing/2014/main" id="{D47C8D6A-A6D3-40CD-ACC0-1A59E32D4997}"/>
              </a:ext>
            </a:extLst>
          </p:cNvPr>
          <p:cNvSpPr>
            <a:spLocks noGrp="1"/>
          </p:cNvSpPr>
          <p:nvPr>
            <p:ph idx="1"/>
          </p:nvPr>
        </p:nvSpPr>
        <p:spPr>
          <a:xfrm>
            <a:off x="1066800" y="2103120"/>
            <a:ext cx="6864220" cy="3849624"/>
          </a:xfrm>
        </p:spPr>
        <p:txBody>
          <a:bodyPr>
            <a:normAutofit lnSpcReduction="10000"/>
          </a:bodyPr>
          <a:lstStyle/>
          <a:p>
            <a:r>
              <a:rPr lang="en-US" dirty="0"/>
              <a:t>Extension</a:t>
            </a:r>
          </a:p>
          <a:p>
            <a:pPr lvl="1"/>
            <a:r>
              <a:rPr lang="en-US" dirty="0"/>
              <a:t>Use Ribbon Wires to extend thermistor from breadboard</a:t>
            </a:r>
          </a:p>
          <a:p>
            <a:pPr lvl="2"/>
            <a:r>
              <a:rPr lang="en-US" dirty="0"/>
              <a:t>Can use multiple connections to extend further distance</a:t>
            </a:r>
          </a:p>
          <a:p>
            <a:r>
              <a:rPr lang="en-US" dirty="0"/>
              <a:t>Protection</a:t>
            </a:r>
          </a:p>
          <a:p>
            <a:pPr lvl="1"/>
            <a:r>
              <a:rPr lang="en-US" dirty="0"/>
              <a:t>Coffee stirring straws surrounding ribbon wires = rigidity</a:t>
            </a:r>
          </a:p>
          <a:p>
            <a:pPr lvl="1"/>
            <a:r>
              <a:rPr lang="en-US" dirty="0"/>
              <a:t>Leave a bit of space before thermistor for rotational/dipping ability</a:t>
            </a:r>
          </a:p>
          <a:p>
            <a:pPr lvl="1"/>
            <a:r>
              <a:rPr lang="en-US" dirty="0"/>
              <a:t>Nail polish to secure connections/extra layer of protection</a:t>
            </a:r>
          </a:p>
          <a:p>
            <a:pPr lvl="1"/>
            <a:r>
              <a:rPr lang="en-US" dirty="0"/>
              <a:t>Electrical tape to surround wiring/connections</a:t>
            </a:r>
          </a:p>
          <a:p>
            <a:pPr lvl="2"/>
            <a:r>
              <a:rPr lang="en-US" dirty="0"/>
              <a:t>Extra layer</a:t>
            </a:r>
          </a:p>
          <a:p>
            <a:r>
              <a:rPr lang="en-US" dirty="0"/>
              <a:t>Risk:</a:t>
            </a:r>
          </a:p>
          <a:p>
            <a:pPr lvl="1"/>
            <a:r>
              <a:rPr lang="en-US" dirty="0"/>
              <a:t>Measuring extremely hot/cold bodies can be dangerous to user</a:t>
            </a:r>
          </a:p>
          <a:p>
            <a:r>
              <a:rPr lang="en-US" dirty="0"/>
              <a:t>Mitigation:</a:t>
            </a:r>
          </a:p>
          <a:p>
            <a:pPr lvl="1"/>
            <a:r>
              <a:rPr lang="en-US" dirty="0"/>
              <a:t>Rigid extension allows user to hold bottom of wires far from sensor and still accurately position the thermistor</a:t>
            </a:r>
          </a:p>
          <a:p>
            <a:pPr lvl="1"/>
            <a:endParaRPr lang="en-US" dirty="0"/>
          </a:p>
        </p:txBody>
      </p:sp>
      <p:pic>
        <p:nvPicPr>
          <p:cNvPr id="5" name="Picture 4" descr="A close up of a piece of paper&#10;&#10;Description automatically generated">
            <a:extLst>
              <a:ext uri="{FF2B5EF4-FFF2-40B4-BE49-F238E27FC236}">
                <a16:creationId xmlns:a16="http://schemas.microsoft.com/office/drawing/2014/main" id="{06645377-1891-42A7-A76B-5CAF7A3EC36B}"/>
              </a:ext>
            </a:extLst>
          </p:cNvPr>
          <p:cNvPicPr>
            <a:picLocks noChangeAspect="1"/>
          </p:cNvPicPr>
          <p:nvPr/>
        </p:nvPicPr>
        <p:blipFill>
          <a:blip r:embed="rId2"/>
          <a:stretch>
            <a:fillRect/>
          </a:stretch>
        </p:blipFill>
        <p:spPr>
          <a:xfrm rot="5400000">
            <a:off x="7542283" y="2034899"/>
            <a:ext cx="4272721" cy="3204541"/>
          </a:xfrm>
          <a:prstGeom prst="rect">
            <a:avLst/>
          </a:prstGeom>
        </p:spPr>
      </p:pic>
    </p:spTree>
    <p:extLst>
      <p:ext uri="{BB962C8B-B14F-4D97-AF65-F5344CB8AC3E}">
        <p14:creationId xmlns:p14="http://schemas.microsoft.com/office/powerpoint/2010/main" val="422607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2302-F274-4686-A87A-5DBFF37F3EA2}"/>
              </a:ext>
            </a:extLst>
          </p:cNvPr>
          <p:cNvSpPr>
            <a:spLocks noGrp="1"/>
          </p:cNvSpPr>
          <p:nvPr>
            <p:ph type="ctrTitle"/>
          </p:nvPr>
        </p:nvSpPr>
        <p:spPr/>
        <p:txBody>
          <a:bodyPr/>
          <a:lstStyle/>
          <a:p>
            <a:r>
              <a:rPr lang="en-US" dirty="0"/>
              <a:t>Prototyping plan</a:t>
            </a:r>
          </a:p>
        </p:txBody>
      </p:sp>
      <p:sp>
        <p:nvSpPr>
          <p:cNvPr id="3" name="Subtitle 2">
            <a:extLst>
              <a:ext uri="{FF2B5EF4-FFF2-40B4-BE49-F238E27FC236}">
                <a16:creationId xmlns:a16="http://schemas.microsoft.com/office/drawing/2014/main" id="{C3A5C7CF-8F2B-4F4B-AF7B-9CB62499C513}"/>
              </a:ext>
            </a:extLst>
          </p:cNvPr>
          <p:cNvSpPr>
            <a:spLocks noGrp="1"/>
          </p:cNvSpPr>
          <p:nvPr>
            <p:ph type="subTitle" idx="1"/>
          </p:nvPr>
        </p:nvSpPr>
        <p:spPr/>
        <p:txBody>
          <a:bodyPr/>
          <a:lstStyle/>
          <a:p>
            <a:r>
              <a:rPr lang="en-US" dirty="0"/>
              <a:t>Section 4</a:t>
            </a:r>
          </a:p>
        </p:txBody>
      </p:sp>
    </p:spTree>
    <p:extLst>
      <p:ext uri="{BB962C8B-B14F-4D97-AF65-F5344CB8AC3E}">
        <p14:creationId xmlns:p14="http://schemas.microsoft.com/office/powerpoint/2010/main" val="349262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2651-7C06-4CEA-9786-C2020DE108B7}"/>
              </a:ext>
            </a:extLst>
          </p:cNvPr>
          <p:cNvSpPr>
            <a:spLocks noGrp="1"/>
          </p:cNvSpPr>
          <p:nvPr>
            <p:ph type="title"/>
          </p:nvPr>
        </p:nvSpPr>
        <p:spPr>
          <a:xfrm>
            <a:off x="1066800" y="642594"/>
            <a:ext cx="10058400" cy="1371600"/>
          </a:xfrm>
        </p:spPr>
        <p:txBody>
          <a:bodyPr anchor="ctr">
            <a:normAutofit/>
          </a:bodyPr>
          <a:lstStyle/>
          <a:p>
            <a:r>
              <a:rPr lang="en-US" dirty="0"/>
              <a:t>Liquid Crystal Display</a:t>
            </a:r>
          </a:p>
        </p:txBody>
      </p:sp>
      <p:sp>
        <p:nvSpPr>
          <p:cNvPr id="3" name="Content Placeholder 2">
            <a:extLst>
              <a:ext uri="{FF2B5EF4-FFF2-40B4-BE49-F238E27FC236}">
                <a16:creationId xmlns:a16="http://schemas.microsoft.com/office/drawing/2014/main" id="{B561CDBE-67FC-4130-91D8-9DF2AFFF4A68}"/>
              </a:ext>
            </a:extLst>
          </p:cNvPr>
          <p:cNvSpPr>
            <a:spLocks noGrp="1"/>
          </p:cNvSpPr>
          <p:nvPr>
            <p:ph sz="half" idx="1"/>
          </p:nvPr>
        </p:nvSpPr>
        <p:spPr>
          <a:xfrm>
            <a:off x="1066800" y="2103120"/>
            <a:ext cx="4663440" cy="3749040"/>
          </a:xfrm>
        </p:spPr>
        <p:txBody>
          <a:bodyPr>
            <a:normAutofit/>
          </a:bodyPr>
          <a:lstStyle/>
          <a:p>
            <a:pPr>
              <a:lnSpc>
                <a:spcPct val="90000"/>
              </a:lnSpc>
            </a:pPr>
            <a:r>
              <a:rPr lang="en-US" sz="1500"/>
              <a:t>The LCD uses digital signal from microcontroller</a:t>
            </a:r>
          </a:p>
          <a:p>
            <a:pPr>
              <a:lnSpc>
                <a:spcPct val="90000"/>
              </a:lnSpc>
            </a:pPr>
            <a:r>
              <a:rPr lang="en-US" sz="1500"/>
              <a:t>Begin with basic setup and code</a:t>
            </a:r>
          </a:p>
          <a:p>
            <a:pPr lvl="1">
              <a:lnSpc>
                <a:spcPct val="90000"/>
              </a:lnSpc>
            </a:pPr>
            <a:r>
              <a:rPr lang="en-US" sz="1500"/>
              <a:t>Constant brightness/contrast using resistors</a:t>
            </a:r>
          </a:p>
          <a:p>
            <a:pPr lvl="1">
              <a:lnSpc>
                <a:spcPct val="90000"/>
              </a:lnSpc>
            </a:pPr>
            <a:r>
              <a:rPr lang="en-US" sz="1500"/>
              <a:t>Use basic commands in code to send messages to LCD</a:t>
            </a:r>
          </a:p>
          <a:p>
            <a:pPr>
              <a:lnSpc>
                <a:spcPct val="90000"/>
              </a:lnSpc>
            </a:pPr>
            <a:r>
              <a:rPr lang="en-US" sz="1500"/>
              <a:t>Shift to more variable interface</a:t>
            </a:r>
          </a:p>
          <a:p>
            <a:pPr lvl="1">
              <a:lnSpc>
                <a:spcPct val="90000"/>
              </a:lnSpc>
            </a:pPr>
            <a:r>
              <a:rPr lang="en-US" sz="1500"/>
              <a:t>Potentiometer to change contrast/brightness</a:t>
            </a:r>
          </a:p>
          <a:p>
            <a:pPr>
              <a:lnSpc>
                <a:spcPct val="90000"/>
              </a:lnSpc>
            </a:pPr>
            <a:r>
              <a:rPr lang="en-US" sz="1500"/>
              <a:t>Need to display calculated temperatures at specific locations on LCD</a:t>
            </a:r>
          </a:p>
        </p:txBody>
      </p:sp>
      <p:pic>
        <p:nvPicPr>
          <p:cNvPr id="4" name="Picture 3">
            <a:extLst>
              <a:ext uri="{FF2B5EF4-FFF2-40B4-BE49-F238E27FC236}">
                <a16:creationId xmlns:a16="http://schemas.microsoft.com/office/drawing/2014/main" id="{D71E3111-3D24-4835-9A1C-D96DDBB1DAF8}"/>
              </a:ext>
            </a:extLst>
          </p:cNvPr>
          <p:cNvPicPr>
            <a:picLocks noChangeAspect="1"/>
          </p:cNvPicPr>
          <p:nvPr/>
        </p:nvPicPr>
        <p:blipFill>
          <a:blip r:embed="rId2"/>
          <a:stretch>
            <a:fillRect/>
          </a:stretch>
        </p:blipFill>
        <p:spPr>
          <a:xfrm>
            <a:off x="6461760" y="2905049"/>
            <a:ext cx="4663440" cy="2145182"/>
          </a:xfrm>
          <a:prstGeom prst="rect">
            <a:avLst/>
          </a:prstGeom>
          <a:noFill/>
        </p:spPr>
      </p:pic>
    </p:spTree>
    <p:extLst>
      <p:ext uri="{BB962C8B-B14F-4D97-AF65-F5344CB8AC3E}">
        <p14:creationId xmlns:p14="http://schemas.microsoft.com/office/powerpoint/2010/main" val="89702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37BF-9C41-49EC-A1E3-35B7D81AB4D1}"/>
              </a:ext>
            </a:extLst>
          </p:cNvPr>
          <p:cNvSpPr>
            <a:spLocks noGrp="1"/>
          </p:cNvSpPr>
          <p:nvPr>
            <p:ph type="title"/>
          </p:nvPr>
        </p:nvSpPr>
        <p:spPr/>
        <p:txBody>
          <a:bodyPr/>
          <a:lstStyle/>
          <a:p>
            <a:r>
              <a:rPr lang="en-US" dirty="0"/>
              <a:t>LEDs</a:t>
            </a:r>
          </a:p>
        </p:txBody>
      </p:sp>
      <p:sp>
        <p:nvSpPr>
          <p:cNvPr id="3" name="Content Placeholder 2">
            <a:extLst>
              <a:ext uri="{FF2B5EF4-FFF2-40B4-BE49-F238E27FC236}">
                <a16:creationId xmlns:a16="http://schemas.microsoft.com/office/drawing/2014/main" id="{9740D5DA-04E4-41FC-9384-F149BF7009CB}"/>
              </a:ext>
            </a:extLst>
          </p:cNvPr>
          <p:cNvSpPr>
            <a:spLocks noGrp="1"/>
          </p:cNvSpPr>
          <p:nvPr>
            <p:ph idx="1"/>
          </p:nvPr>
        </p:nvSpPr>
        <p:spPr>
          <a:xfrm>
            <a:off x="1066800" y="2103120"/>
            <a:ext cx="6089374" cy="3849624"/>
          </a:xfrm>
        </p:spPr>
        <p:txBody>
          <a:bodyPr>
            <a:normAutofit fontScale="92500" lnSpcReduction="20000"/>
          </a:bodyPr>
          <a:lstStyle/>
          <a:p>
            <a:r>
              <a:rPr lang="en-US" dirty="0"/>
              <a:t>LED has two wires</a:t>
            </a:r>
          </a:p>
          <a:p>
            <a:r>
              <a:rPr lang="en-US" dirty="0"/>
              <a:t>Can be turned on/off when specific conditions are met</a:t>
            </a:r>
          </a:p>
          <a:p>
            <a:r>
              <a:rPr lang="en-US" dirty="0"/>
              <a:t>One end connects to resistor to ground</a:t>
            </a:r>
          </a:p>
          <a:p>
            <a:r>
              <a:rPr lang="en-US" dirty="0"/>
              <a:t>Other end connects to something to supply current</a:t>
            </a:r>
          </a:p>
          <a:p>
            <a:pPr lvl="1"/>
            <a:r>
              <a:rPr lang="en-US" dirty="0"/>
              <a:t>Connect to voltage directly</a:t>
            </a:r>
          </a:p>
          <a:p>
            <a:pPr lvl="1"/>
            <a:r>
              <a:rPr lang="en-US" dirty="0"/>
              <a:t>Connect to digital/analog signal</a:t>
            </a:r>
          </a:p>
          <a:p>
            <a:pPr lvl="2"/>
            <a:r>
              <a:rPr lang="en-US" dirty="0"/>
              <a:t>When condition is met, signal is from microcontroller to LED, turns on</a:t>
            </a:r>
          </a:p>
          <a:p>
            <a:pPr lvl="2"/>
            <a:r>
              <a:rPr lang="en-US" dirty="0"/>
              <a:t>Can also specify the LED to turn off with conditionals</a:t>
            </a:r>
          </a:p>
          <a:p>
            <a:r>
              <a:rPr lang="en-US" dirty="0"/>
              <a:t>ON/OFF LED</a:t>
            </a:r>
          </a:p>
          <a:p>
            <a:pPr lvl="1"/>
            <a:r>
              <a:rPr lang="en-US" dirty="0"/>
              <a:t>Program conditionals to turn green LED on when ON button sends signal and OFF button is not sending signal</a:t>
            </a:r>
          </a:p>
          <a:p>
            <a:pPr lvl="1"/>
            <a:r>
              <a:rPr lang="en-US" dirty="0"/>
              <a:t>Program conditionals to turn green LED off when ON button is not sending signal and OFF button sends signal</a:t>
            </a:r>
          </a:p>
          <a:p>
            <a:r>
              <a:rPr lang="en-US" dirty="0"/>
              <a:t>Steady-State LED</a:t>
            </a:r>
          </a:p>
          <a:p>
            <a:pPr lvl="1"/>
            <a:r>
              <a:rPr lang="en-US" dirty="0"/>
              <a:t>Program a conditional to turn on blue LED when condition is met, turn off if not met</a:t>
            </a:r>
          </a:p>
        </p:txBody>
      </p:sp>
      <p:pic>
        <p:nvPicPr>
          <p:cNvPr id="4" name="Picture 3">
            <a:extLst>
              <a:ext uri="{FF2B5EF4-FFF2-40B4-BE49-F238E27FC236}">
                <a16:creationId xmlns:a16="http://schemas.microsoft.com/office/drawing/2014/main" id="{D550A350-8D87-4235-8D8A-3A822E7FA951}"/>
              </a:ext>
            </a:extLst>
          </p:cNvPr>
          <p:cNvPicPr>
            <a:picLocks noChangeAspect="1"/>
          </p:cNvPicPr>
          <p:nvPr/>
        </p:nvPicPr>
        <p:blipFill>
          <a:blip r:embed="rId2"/>
          <a:stretch>
            <a:fillRect/>
          </a:stretch>
        </p:blipFill>
        <p:spPr>
          <a:xfrm>
            <a:off x="7706552" y="1883322"/>
            <a:ext cx="3215804" cy="3849624"/>
          </a:xfrm>
          <a:prstGeom prst="rect">
            <a:avLst/>
          </a:prstGeom>
        </p:spPr>
      </p:pic>
    </p:spTree>
    <p:extLst>
      <p:ext uri="{BB962C8B-B14F-4D97-AF65-F5344CB8AC3E}">
        <p14:creationId xmlns:p14="http://schemas.microsoft.com/office/powerpoint/2010/main" val="2159258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ECD2-0532-4109-8AF3-079E1B3D340F}"/>
              </a:ext>
            </a:extLst>
          </p:cNvPr>
          <p:cNvSpPr>
            <a:spLocks noGrp="1"/>
          </p:cNvSpPr>
          <p:nvPr>
            <p:ph type="title"/>
          </p:nvPr>
        </p:nvSpPr>
        <p:spPr>
          <a:xfrm>
            <a:off x="1066800" y="642594"/>
            <a:ext cx="10058400" cy="1371600"/>
          </a:xfrm>
        </p:spPr>
        <p:txBody>
          <a:bodyPr anchor="ctr">
            <a:normAutofit/>
          </a:bodyPr>
          <a:lstStyle/>
          <a:p>
            <a:r>
              <a:rPr lang="en-US" dirty="0"/>
              <a:t>Buttons</a:t>
            </a:r>
          </a:p>
        </p:txBody>
      </p:sp>
      <p:sp>
        <p:nvSpPr>
          <p:cNvPr id="3" name="Content Placeholder 2">
            <a:extLst>
              <a:ext uri="{FF2B5EF4-FFF2-40B4-BE49-F238E27FC236}">
                <a16:creationId xmlns:a16="http://schemas.microsoft.com/office/drawing/2014/main" id="{B35D08B2-5E39-4779-87F0-E68B770106C5}"/>
              </a:ext>
            </a:extLst>
          </p:cNvPr>
          <p:cNvSpPr>
            <a:spLocks noGrp="1"/>
          </p:cNvSpPr>
          <p:nvPr>
            <p:ph sz="half" idx="1"/>
          </p:nvPr>
        </p:nvSpPr>
        <p:spPr>
          <a:xfrm>
            <a:off x="1066800" y="2103120"/>
            <a:ext cx="4663440" cy="3749040"/>
          </a:xfrm>
        </p:spPr>
        <p:txBody>
          <a:bodyPr>
            <a:normAutofit/>
          </a:bodyPr>
          <a:lstStyle/>
          <a:p>
            <a:pPr>
              <a:lnSpc>
                <a:spcPct val="90000"/>
              </a:lnSpc>
            </a:pPr>
            <a:r>
              <a:rPr lang="en-US" sz="1300"/>
              <a:t>Buttons send a signal for limited time when pressed</a:t>
            </a:r>
          </a:p>
          <a:p>
            <a:pPr>
              <a:lnSpc>
                <a:spcPct val="90000"/>
              </a:lnSpc>
            </a:pPr>
            <a:r>
              <a:rPr lang="en-US" sz="1300"/>
              <a:t>Begin with experimenting with a single button to turn LED on</a:t>
            </a:r>
          </a:p>
          <a:p>
            <a:pPr>
              <a:lnSpc>
                <a:spcPct val="90000"/>
              </a:lnSpc>
            </a:pPr>
            <a:r>
              <a:rPr lang="en-US" sz="1300"/>
              <a:t>Program to ensure button stays on forever once button is pressed</a:t>
            </a:r>
          </a:p>
          <a:p>
            <a:pPr>
              <a:lnSpc>
                <a:spcPct val="90000"/>
              </a:lnSpc>
            </a:pPr>
            <a:r>
              <a:rPr lang="en-US" sz="1300"/>
              <a:t>Add another button to turn off LED when pressed.</a:t>
            </a:r>
          </a:p>
          <a:p>
            <a:pPr>
              <a:lnSpc>
                <a:spcPct val="90000"/>
              </a:lnSpc>
            </a:pPr>
            <a:r>
              <a:rPr lang="en-US" sz="1300"/>
              <a:t>Experiment with conditionals in code to find solution</a:t>
            </a:r>
          </a:p>
          <a:p>
            <a:pPr>
              <a:lnSpc>
                <a:spcPct val="90000"/>
              </a:lnSpc>
            </a:pPr>
            <a:r>
              <a:rPr lang="en-US" sz="1300"/>
              <a:t>Add LCD and data collection into loop</a:t>
            </a:r>
          </a:p>
          <a:p>
            <a:pPr lvl="1">
              <a:lnSpc>
                <a:spcPct val="90000"/>
              </a:lnSpc>
            </a:pPr>
            <a:r>
              <a:rPr lang="en-US" sz="1300"/>
              <a:t>Start data collection only if on button is pressed</a:t>
            </a:r>
          </a:p>
          <a:p>
            <a:pPr lvl="1">
              <a:lnSpc>
                <a:spcPct val="90000"/>
              </a:lnSpc>
            </a:pPr>
            <a:r>
              <a:rPr lang="en-US" sz="1300"/>
              <a:t>Stop data collection when off button is pressed</a:t>
            </a:r>
          </a:p>
          <a:p>
            <a:pPr lvl="1">
              <a:lnSpc>
                <a:spcPct val="90000"/>
              </a:lnSpc>
            </a:pPr>
            <a:r>
              <a:rPr lang="en-US" sz="1300"/>
              <a:t>Clear display when turned off</a:t>
            </a:r>
          </a:p>
          <a:p>
            <a:pPr lvl="1">
              <a:lnSpc>
                <a:spcPct val="90000"/>
              </a:lnSpc>
            </a:pPr>
            <a:r>
              <a:rPr lang="en-US" sz="1300"/>
              <a:t>Tell user to push on button to begin data collection</a:t>
            </a:r>
          </a:p>
          <a:p>
            <a:pPr>
              <a:lnSpc>
                <a:spcPct val="90000"/>
              </a:lnSpc>
            </a:pPr>
            <a:endParaRPr lang="en-US" sz="1300"/>
          </a:p>
        </p:txBody>
      </p:sp>
      <p:pic>
        <p:nvPicPr>
          <p:cNvPr id="1026" name="Picture 2" descr="Multiple Push Buttons on One Arduino Input | The DIY Life">
            <a:extLst>
              <a:ext uri="{FF2B5EF4-FFF2-40B4-BE49-F238E27FC236}">
                <a16:creationId xmlns:a16="http://schemas.microsoft.com/office/drawing/2014/main" id="{83FFFBD2-3DAB-4EA0-8793-A70A69976B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61760" y="2800121"/>
            <a:ext cx="4663440" cy="235503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693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0694-96B6-4A10-9F0E-6C84B6310ABA}"/>
              </a:ext>
            </a:extLst>
          </p:cNvPr>
          <p:cNvSpPr>
            <a:spLocks noGrp="1"/>
          </p:cNvSpPr>
          <p:nvPr>
            <p:ph type="title"/>
          </p:nvPr>
        </p:nvSpPr>
        <p:spPr>
          <a:xfrm>
            <a:off x="1066800" y="642594"/>
            <a:ext cx="10058400" cy="1371600"/>
          </a:xfrm>
        </p:spPr>
        <p:txBody>
          <a:bodyPr anchor="ctr">
            <a:normAutofit/>
          </a:bodyPr>
          <a:lstStyle/>
          <a:p>
            <a:r>
              <a:rPr lang="en-US" dirty="0"/>
              <a:t>Voltage Divider</a:t>
            </a:r>
          </a:p>
        </p:txBody>
      </p:sp>
      <p:sp>
        <p:nvSpPr>
          <p:cNvPr id="3" name="Content Placeholder 2">
            <a:extLst>
              <a:ext uri="{FF2B5EF4-FFF2-40B4-BE49-F238E27FC236}">
                <a16:creationId xmlns:a16="http://schemas.microsoft.com/office/drawing/2014/main" id="{B49C4E89-DC9F-4BD8-A003-16D11FDE5E82}"/>
              </a:ext>
            </a:extLst>
          </p:cNvPr>
          <p:cNvSpPr>
            <a:spLocks noGrp="1"/>
          </p:cNvSpPr>
          <p:nvPr>
            <p:ph sz="half" idx="1"/>
          </p:nvPr>
        </p:nvSpPr>
        <p:spPr>
          <a:xfrm>
            <a:off x="1066800" y="2103120"/>
            <a:ext cx="4663440" cy="3749040"/>
          </a:xfrm>
        </p:spPr>
        <p:txBody>
          <a:bodyPr>
            <a:normAutofit/>
          </a:bodyPr>
          <a:lstStyle/>
          <a:p>
            <a:r>
              <a:rPr lang="en-US" dirty="0"/>
              <a:t>Create a Voltage Divider with 2 constant resistors to find “unknown” resistance R2</a:t>
            </a:r>
          </a:p>
          <a:p>
            <a:r>
              <a:rPr lang="en-US" dirty="0"/>
              <a:t>Replace R2 with thermistor to determine nominal resistance</a:t>
            </a:r>
          </a:p>
          <a:p>
            <a:r>
              <a:rPr lang="en-US" dirty="0"/>
              <a:t>Replace R1 with appropriate resistor depending on nominal resistance</a:t>
            </a:r>
          </a:p>
          <a:p>
            <a:r>
              <a:rPr lang="en-US" dirty="0"/>
              <a:t>Add Voltage Divider with thermistor to entire circuit</a:t>
            </a:r>
          </a:p>
        </p:txBody>
      </p:sp>
      <p:pic>
        <p:nvPicPr>
          <p:cNvPr id="4" name="Picture 3">
            <a:extLst>
              <a:ext uri="{FF2B5EF4-FFF2-40B4-BE49-F238E27FC236}">
                <a16:creationId xmlns:a16="http://schemas.microsoft.com/office/drawing/2014/main" id="{02912F37-7299-49F5-BD03-67F12D200D20}"/>
              </a:ext>
            </a:extLst>
          </p:cNvPr>
          <p:cNvPicPr>
            <a:picLocks noChangeAspect="1"/>
          </p:cNvPicPr>
          <p:nvPr/>
        </p:nvPicPr>
        <p:blipFill>
          <a:blip r:embed="rId2"/>
          <a:stretch>
            <a:fillRect/>
          </a:stretch>
        </p:blipFill>
        <p:spPr>
          <a:xfrm>
            <a:off x="7190765" y="2103120"/>
            <a:ext cx="3205429" cy="3749040"/>
          </a:xfrm>
          <a:prstGeom prst="rect">
            <a:avLst/>
          </a:prstGeom>
          <a:noFill/>
        </p:spPr>
      </p:pic>
    </p:spTree>
    <p:extLst>
      <p:ext uri="{BB962C8B-B14F-4D97-AF65-F5344CB8AC3E}">
        <p14:creationId xmlns:p14="http://schemas.microsoft.com/office/powerpoint/2010/main" val="3500774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25DE-6DDA-4144-8F80-04F1D8CAE17B}"/>
              </a:ext>
            </a:extLst>
          </p:cNvPr>
          <p:cNvSpPr>
            <a:spLocks noGrp="1"/>
          </p:cNvSpPr>
          <p:nvPr>
            <p:ph type="ctrTitle"/>
          </p:nvPr>
        </p:nvSpPr>
        <p:spPr/>
        <p:txBody>
          <a:bodyPr/>
          <a:lstStyle/>
          <a:p>
            <a:r>
              <a:rPr lang="en-US" dirty="0"/>
              <a:t>Project management</a:t>
            </a:r>
          </a:p>
        </p:txBody>
      </p:sp>
      <p:sp>
        <p:nvSpPr>
          <p:cNvPr id="3" name="Subtitle 2">
            <a:extLst>
              <a:ext uri="{FF2B5EF4-FFF2-40B4-BE49-F238E27FC236}">
                <a16:creationId xmlns:a16="http://schemas.microsoft.com/office/drawing/2014/main" id="{86B424AD-907D-4C47-9595-CE1F983CFE08}"/>
              </a:ext>
            </a:extLst>
          </p:cNvPr>
          <p:cNvSpPr>
            <a:spLocks noGrp="1"/>
          </p:cNvSpPr>
          <p:nvPr>
            <p:ph type="subTitle" idx="1"/>
          </p:nvPr>
        </p:nvSpPr>
        <p:spPr/>
        <p:txBody>
          <a:bodyPr/>
          <a:lstStyle/>
          <a:p>
            <a:r>
              <a:rPr lang="en-US" dirty="0"/>
              <a:t>Section 5</a:t>
            </a:r>
          </a:p>
        </p:txBody>
      </p:sp>
    </p:spTree>
    <p:extLst>
      <p:ext uri="{BB962C8B-B14F-4D97-AF65-F5344CB8AC3E}">
        <p14:creationId xmlns:p14="http://schemas.microsoft.com/office/powerpoint/2010/main" val="1809194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F830-A1EA-431D-9D9B-9EE0AE6E0611}"/>
              </a:ext>
            </a:extLst>
          </p:cNvPr>
          <p:cNvSpPr>
            <a:spLocks noGrp="1"/>
          </p:cNvSpPr>
          <p:nvPr>
            <p:ph type="title"/>
          </p:nvPr>
        </p:nvSpPr>
        <p:spPr>
          <a:xfrm>
            <a:off x="1066799" y="483974"/>
            <a:ext cx="10058400" cy="1371600"/>
          </a:xfrm>
        </p:spPr>
        <p:txBody>
          <a:bodyPr/>
          <a:lstStyle/>
          <a:p>
            <a:r>
              <a:rPr lang="en-US" dirty="0"/>
              <a:t>Schedule</a:t>
            </a:r>
          </a:p>
        </p:txBody>
      </p:sp>
      <p:pic>
        <p:nvPicPr>
          <p:cNvPr id="4" name="Picture 3" descr="A screenshot of a cell phone&#10;&#10;Description automatically generated">
            <a:extLst>
              <a:ext uri="{FF2B5EF4-FFF2-40B4-BE49-F238E27FC236}">
                <a16:creationId xmlns:a16="http://schemas.microsoft.com/office/drawing/2014/main" id="{EA749970-F420-40CA-85DA-7125E283146E}"/>
              </a:ext>
            </a:extLst>
          </p:cNvPr>
          <p:cNvPicPr>
            <a:picLocks noChangeAspect="1"/>
          </p:cNvPicPr>
          <p:nvPr/>
        </p:nvPicPr>
        <p:blipFill>
          <a:blip r:embed="rId2"/>
          <a:stretch>
            <a:fillRect/>
          </a:stretch>
        </p:blipFill>
        <p:spPr>
          <a:xfrm>
            <a:off x="1182755" y="1555969"/>
            <a:ext cx="9826488" cy="4694391"/>
          </a:xfrm>
          <a:prstGeom prst="rect">
            <a:avLst/>
          </a:prstGeom>
        </p:spPr>
      </p:pic>
    </p:spTree>
    <p:extLst>
      <p:ext uri="{BB962C8B-B14F-4D97-AF65-F5344CB8AC3E}">
        <p14:creationId xmlns:p14="http://schemas.microsoft.com/office/powerpoint/2010/main" val="375352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036-43BE-426A-8162-F8F3D6B46E4B}"/>
              </a:ext>
            </a:extLst>
          </p:cNvPr>
          <p:cNvSpPr>
            <a:spLocks noGrp="1"/>
          </p:cNvSpPr>
          <p:nvPr>
            <p:ph type="title"/>
          </p:nvPr>
        </p:nvSpPr>
        <p:spPr/>
        <p:txBody>
          <a:bodyPr/>
          <a:lstStyle/>
          <a:p>
            <a:r>
              <a:rPr lang="en-US" dirty="0"/>
              <a:t>Budget</a:t>
            </a:r>
          </a:p>
        </p:txBody>
      </p:sp>
      <p:sp>
        <p:nvSpPr>
          <p:cNvPr id="3" name="Content Placeholder 2">
            <a:extLst>
              <a:ext uri="{FF2B5EF4-FFF2-40B4-BE49-F238E27FC236}">
                <a16:creationId xmlns:a16="http://schemas.microsoft.com/office/drawing/2014/main" id="{0DED9FBD-4980-4BD7-88D9-0FD2AFA78D90}"/>
              </a:ext>
            </a:extLst>
          </p:cNvPr>
          <p:cNvSpPr>
            <a:spLocks noGrp="1"/>
          </p:cNvSpPr>
          <p:nvPr>
            <p:ph idx="1"/>
          </p:nvPr>
        </p:nvSpPr>
        <p:spPr>
          <a:xfrm>
            <a:off x="1066800" y="2103120"/>
            <a:ext cx="5681870" cy="3849624"/>
          </a:xfrm>
        </p:spPr>
        <p:txBody>
          <a:bodyPr>
            <a:normAutofit/>
          </a:bodyPr>
          <a:lstStyle/>
          <a:p>
            <a:r>
              <a:rPr lang="en-US" sz="2000" dirty="0"/>
              <a:t>Costs</a:t>
            </a:r>
          </a:p>
          <a:p>
            <a:pPr lvl="1"/>
            <a:r>
              <a:rPr lang="en-US" sz="1800" dirty="0"/>
              <a:t>Arduino Kit:				$39.09</a:t>
            </a:r>
          </a:p>
          <a:p>
            <a:pPr lvl="1"/>
            <a:r>
              <a:rPr lang="en-US" sz="1800" dirty="0"/>
              <a:t>Reference thermometer:		$4.99</a:t>
            </a:r>
          </a:p>
          <a:p>
            <a:pPr lvl="1"/>
            <a:r>
              <a:rPr lang="en-US" sz="1800" dirty="0"/>
              <a:t>Electrical tape:			$9.99</a:t>
            </a:r>
          </a:p>
          <a:p>
            <a:pPr lvl="1"/>
            <a:r>
              <a:rPr lang="en-US" sz="1800" dirty="0"/>
              <a:t>Straws:				$4.99</a:t>
            </a:r>
          </a:p>
          <a:p>
            <a:pPr lvl="1"/>
            <a:r>
              <a:rPr lang="en-US" sz="1800" b="1" dirty="0"/>
              <a:t>Total:				$59.06</a:t>
            </a:r>
          </a:p>
        </p:txBody>
      </p:sp>
    </p:spTree>
    <p:extLst>
      <p:ext uri="{BB962C8B-B14F-4D97-AF65-F5344CB8AC3E}">
        <p14:creationId xmlns:p14="http://schemas.microsoft.com/office/powerpoint/2010/main" val="86848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3876-05FB-44C8-9026-C78E298BC151}"/>
              </a:ext>
            </a:extLst>
          </p:cNvPr>
          <p:cNvSpPr>
            <a:spLocks noGrp="1"/>
          </p:cNvSpPr>
          <p:nvPr>
            <p:ph type="title"/>
          </p:nvPr>
        </p:nvSpPr>
        <p:spPr/>
        <p:txBody>
          <a:bodyPr/>
          <a:lstStyle/>
          <a:p>
            <a:r>
              <a:rPr lang="en-US" dirty="0"/>
              <a:t>Theory: Thermistors</a:t>
            </a:r>
          </a:p>
        </p:txBody>
      </p:sp>
      <p:sp>
        <p:nvSpPr>
          <p:cNvPr id="3" name="Content Placeholder 2">
            <a:extLst>
              <a:ext uri="{FF2B5EF4-FFF2-40B4-BE49-F238E27FC236}">
                <a16:creationId xmlns:a16="http://schemas.microsoft.com/office/drawing/2014/main" id="{99CF8AFD-E04F-4311-85B1-EB2A2F510538}"/>
              </a:ext>
            </a:extLst>
          </p:cNvPr>
          <p:cNvSpPr>
            <a:spLocks noGrp="1"/>
          </p:cNvSpPr>
          <p:nvPr>
            <p:ph idx="1"/>
          </p:nvPr>
        </p:nvSpPr>
        <p:spPr>
          <a:xfrm>
            <a:off x="1066800" y="2103120"/>
            <a:ext cx="5029200" cy="3849624"/>
          </a:xfrm>
        </p:spPr>
        <p:txBody>
          <a:bodyPr>
            <a:normAutofit/>
          </a:bodyPr>
          <a:lstStyle/>
          <a:p>
            <a:pPr marL="0" indent="0">
              <a:buNone/>
            </a:pPr>
            <a:r>
              <a:rPr lang="en-US" sz="2000" dirty="0"/>
              <a:t>Thermistors</a:t>
            </a:r>
          </a:p>
          <a:p>
            <a:r>
              <a:rPr lang="en-US" sz="2000" dirty="0"/>
              <a:t>Resistor with resistance dependent on temperature</a:t>
            </a:r>
          </a:p>
          <a:p>
            <a:r>
              <a:rPr lang="en-US" sz="2000" dirty="0"/>
              <a:t>Two types</a:t>
            </a:r>
          </a:p>
          <a:p>
            <a:pPr lvl="1">
              <a:buFont typeface="Wingdings" panose="05000000000000000000" pitchFamily="2" charset="2"/>
              <a:buChar char="§"/>
            </a:pPr>
            <a:r>
              <a:rPr lang="en-US" sz="1800" dirty="0"/>
              <a:t>NTC: resistance decreases with increasing temp (this case)</a:t>
            </a:r>
          </a:p>
          <a:p>
            <a:pPr lvl="1">
              <a:buFont typeface="Wingdings" panose="05000000000000000000" pitchFamily="2" charset="2"/>
              <a:buChar char="§"/>
            </a:pPr>
            <a:r>
              <a:rPr lang="en-US" sz="1800" dirty="0"/>
              <a:t>PTC: resistance increases with increasing temp</a:t>
            </a:r>
          </a:p>
          <a:p>
            <a:endParaRPr lang="en-US" sz="2200" dirty="0"/>
          </a:p>
          <a:p>
            <a:pPr lvl="1">
              <a:buFont typeface="Wingdings" panose="05000000000000000000" pitchFamily="2" charset="2"/>
              <a:buChar char="§"/>
            </a:pPr>
            <a:endParaRPr lang="en-US" sz="2000" dirty="0"/>
          </a:p>
          <a:p>
            <a:pPr lvl="1"/>
            <a:endParaRPr lang="en-US" sz="1800" dirty="0"/>
          </a:p>
        </p:txBody>
      </p:sp>
      <p:pic>
        <p:nvPicPr>
          <p:cNvPr id="4" name="Picture 3">
            <a:extLst>
              <a:ext uri="{FF2B5EF4-FFF2-40B4-BE49-F238E27FC236}">
                <a16:creationId xmlns:a16="http://schemas.microsoft.com/office/drawing/2014/main" id="{D84FCDF6-6830-4480-A826-A63143E6979A}"/>
              </a:ext>
            </a:extLst>
          </p:cNvPr>
          <p:cNvPicPr>
            <a:picLocks noChangeAspect="1"/>
          </p:cNvPicPr>
          <p:nvPr/>
        </p:nvPicPr>
        <p:blipFill>
          <a:blip r:embed="rId3"/>
          <a:stretch>
            <a:fillRect/>
          </a:stretch>
        </p:blipFill>
        <p:spPr>
          <a:xfrm>
            <a:off x="6955194" y="2103120"/>
            <a:ext cx="3952292" cy="3317102"/>
          </a:xfrm>
          <a:prstGeom prst="rect">
            <a:avLst/>
          </a:prstGeom>
        </p:spPr>
      </p:pic>
    </p:spTree>
    <p:extLst>
      <p:ext uri="{BB962C8B-B14F-4D97-AF65-F5344CB8AC3E}">
        <p14:creationId xmlns:p14="http://schemas.microsoft.com/office/powerpoint/2010/main" val="507451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F916-944E-4600-95E9-B709FB280972}"/>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69109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579D-4B94-4565-8104-E45F6A77B3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i="0" kern="1200" cap="none" spc="0" baseline="0" dirty="0">
                <a:effectLst/>
                <a:latin typeface="+mj-lt"/>
                <a:ea typeface="+mn-ea"/>
                <a:cs typeface="+mn-cs"/>
              </a:rPr>
              <a:t>Theory: NTC T-R Models</a:t>
            </a:r>
          </a:p>
        </p:txBody>
      </p:sp>
      <p:sp>
        <p:nvSpPr>
          <p:cNvPr id="9" name="Text Placeholder 2">
            <a:extLst>
              <a:ext uri="{FF2B5EF4-FFF2-40B4-BE49-F238E27FC236}">
                <a16:creationId xmlns:a16="http://schemas.microsoft.com/office/drawing/2014/main" id="{10D0C0FB-5D8D-430A-A956-99C1452F7D95}"/>
              </a:ext>
            </a:extLst>
          </p:cNvPr>
          <p:cNvSpPr>
            <a:spLocks noGrp="1"/>
          </p:cNvSpPr>
          <p:nvPr>
            <p:ph type="body" idx="1"/>
          </p:nvPr>
        </p:nvSpPr>
        <p:spPr>
          <a:xfrm>
            <a:off x="1069848" y="2074334"/>
            <a:ext cx="4663440" cy="640080"/>
          </a:xfrm>
        </p:spPr>
        <p:txBody>
          <a:bodyPr/>
          <a:lstStyle/>
          <a:p>
            <a:pPr algn="ctr"/>
            <a:r>
              <a:rPr lang="en-US" dirty="0"/>
              <a:t>Steinhart-Hart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A03DCE-BD3A-4480-8916-387F9D207014}"/>
                  </a:ext>
                </a:extLst>
              </p:cNvPr>
              <p:cNvSpPr>
                <a:spLocks noGrp="1"/>
              </p:cNvSpPr>
              <p:nvPr>
                <p:ph sz="half" idx="2"/>
              </p:nvPr>
            </p:nvSpPr>
            <p:spPr>
              <a:xfrm>
                <a:off x="1069848" y="2792472"/>
                <a:ext cx="4663440" cy="3163825"/>
              </a:xfrm>
            </p:spPr>
            <p:txBody>
              <a:bodyPr vert="horz" lIns="91440" tIns="45720" rIns="91440" bIns="45720" rtlCol="0">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𝑇</m:t>
                          </m:r>
                        </m:den>
                      </m:f>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1</m:t>
                          </m:r>
                        </m:sub>
                      </m:sSub>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2</m:t>
                          </m:r>
                        </m:sub>
                      </m:sSub>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e>
                          </m:d>
                        </m:e>
                        <m:sup>
                          <m:r>
                            <a:rPr lang="en-US" b="0" i="1">
                              <a:latin typeface="Cambria Math" panose="02040503050406030204" pitchFamily="18" charset="0"/>
                            </a:rPr>
                            <m:t>3</m:t>
                          </m:r>
                        </m:sup>
                      </m:sSup>
                    </m:oMath>
                  </m:oMathPara>
                </a14:m>
                <a:endParaRPr lang="en-US" dirty="0"/>
              </a:p>
              <a:p>
                <a:pPr>
                  <a:lnSpc>
                    <a:spcPct val="100000"/>
                  </a:lnSpc>
                </a:pPr>
                <a:r>
                  <a:rPr lang="en-US" dirty="0"/>
                  <a:t>Third order approximation, constants can be solved with three R-T data points:</a:t>
                </a:r>
              </a:p>
              <a:p>
                <a:pPr marL="0">
                  <a:lnSpc>
                    <a:spcPct val="100000"/>
                  </a:lnSpc>
                </a:pP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i="0">
                                      <a:latin typeface="Cambria Math" panose="02040503050406030204" pitchFamily="18" charset="0"/>
                                    </a:rPr>
                                    <m:t>ln</m:t>
                                  </m:r>
                                </m:fName>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0</m:t>
                                              </m:r>
                                            </m:sub>
                                          </m:sSub>
                                        </m:e>
                                      </m:func>
                                    </m:e>
                                  </m:d>
                                </m:e>
                                <m:sup>
                                  <m:r>
                                    <a:rPr lang="en-US" b="0" i="1">
                                      <a:latin typeface="Cambria Math" panose="02040503050406030204" pitchFamily="18" charset="0"/>
                                    </a:rPr>
                                    <m:t>3</m:t>
                                  </m:r>
                                </m:sup>
                              </m:sSup>
                            </m:e>
                          </m:mr>
                          <m:mr>
                            <m:e>
                              <m: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1</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1</m:t>
                                              </m:r>
                                            </m:sub>
                                          </m:sSub>
                                        </m:e>
                                      </m:func>
                                    </m:e>
                                  </m:d>
                                </m:e>
                                <m:sup>
                                  <m:r>
                                    <a:rPr lang="en-US" i="1">
                                      <a:latin typeface="Cambria Math" panose="02040503050406030204" pitchFamily="18" charset="0"/>
                                    </a:rPr>
                                    <m:t>3</m:t>
                                  </m:r>
                                </m:sup>
                              </m:sSup>
                            </m:e>
                          </m:mr>
                          <m:mr>
                            <m:e>
                              <m: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2</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2</m:t>
                                              </m:r>
                                            </m:sub>
                                          </m:sSub>
                                        </m:e>
                                      </m:func>
                                    </m:e>
                                  </m:d>
                                </m:e>
                                <m:sup>
                                  <m:r>
                                    <a:rPr lang="en-US" i="1">
                                      <a:latin typeface="Cambria Math" panose="02040503050406030204" pitchFamily="18" charset="0"/>
                                    </a:rPr>
                                    <m:t>3</m:t>
                                  </m:r>
                                </m:sup>
                              </m:sSup>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a:latin typeface="Cambria Math" panose="02040503050406030204" pitchFamily="18" charset="0"/>
                                    </a:rPr>
                                  </m:ctrlPr>
                                </m:sSubPr>
                                <m:e>
                                  <m:r>
                                    <m:rPr>
                                      <m:brk m:alnAt="7"/>
                                    </m:rPr>
                                    <a:rPr lang="en-US" b="0" i="1">
                                      <a:latin typeface="Cambria Math" panose="02040503050406030204" pitchFamily="18" charset="0"/>
                                    </a:rPr>
                                    <m:t>𝑐</m:t>
                                  </m:r>
                                </m:e>
                                <m:sub>
                                  <m:r>
                                    <m:rPr>
                                      <m:brk m:alnAt="7"/>
                                    </m:rPr>
                                    <a:rPr lang="en-US" b="0" i="1">
                                      <a:latin typeface="Cambria Math" panose="02040503050406030204" pitchFamily="18" charset="0"/>
                                    </a:rPr>
                                    <m:t>0</m:t>
                                  </m:r>
                                </m:sub>
                              </m:sSub>
                            </m:e>
                          </m:mr>
                          <m:mr>
                            <m:e>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1</m:t>
                                  </m:r>
                                </m:sub>
                              </m:sSub>
                            </m:e>
                          </m:mr>
                          <m:mr>
                            <m:e>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2</m:t>
                                  </m:r>
                                </m:sub>
                              </m:sSub>
                            </m:e>
                          </m:mr>
                        </m:m>
                      </m:e>
                    </m:d>
                    <m:r>
                      <a:rPr lang="en-US" b="0" i="1">
                        <a:latin typeface="Cambria Math" panose="02040503050406030204" pitchFamily="18" charset="0"/>
                      </a:rPr>
                      <m:t>=</m:t>
                    </m:r>
                    <m:d>
                      <m:dPr>
                        <m:begChr m:val="["/>
                        <m:endChr m:val="]"/>
                        <m:ctrlPr>
                          <a:rPr lang="en-US" b="0" i="1">
                            <a:latin typeface="Cambria Math" panose="02040503050406030204" pitchFamily="18" charset="0"/>
                          </a:rPr>
                        </m:ctrlPr>
                      </m:dPr>
                      <m:e>
                        <m:m>
                          <m:mPr>
                            <m:mcs>
                              <m:mc>
                                <m:mcPr>
                                  <m:count m:val="1"/>
                                  <m:mcJc m:val="center"/>
                                </m:mcPr>
                              </m:mc>
                            </m:mcs>
                            <m:ctrlPr>
                              <a:rPr lang="en-US" b="0" i="1">
                                <a:latin typeface="Cambria Math" panose="02040503050406030204" pitchFamily="18" charset="0"/>
                              </a:rPr>
                            </m:ctrlPr>
                          </m:mPr>
                          <m:mr>
                            <m:e>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0</m:t>
                                  </m:r>
                                </m:sub>
                                <m:sup>
                                  <m:r>
                                    <a:rPr lang="en-US" b="0"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a:latin typeface="Cambria Math" panose="02040503050406030204" pitchFamily="18" charset="0"/>
                                    </a:rPr>
                                    <m:t>1</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a:latin typeface="Cambria Math" panose="02040503050406030204" pitchFamily="18" charset="0"/>
                                    </a:rPr>
                                    <m:t>2</m:t>
                                  </m:r>
                                </m:sub>
                                <m:sup>
                                  <m:r>
                                    <a:rPr lang="en-US" i="1">
                                      <a:latin typeface="Cambria Math" panose="02040503050406030204" pitchFamily="18" charset="0"/>
                                    </a:rPr>
                                    <m:t>−1</m:t>
                                  </m:r>
                                </m:sup>
                              </m:sSubSup>
                            </m:e>
                          </m:mr>
                        </m:m>
                      </m:e>
                    </m:d>
                  </m:oMath>
                </a14:m>
                <a:endParaRPr lang="en-US" dirty="0"/>
              </a:p>
            </p:txBody>
          </p:sp>
        </mc:Choice>
        <mc:Fallback>
          <p:sp>
            <p:nvSpPr>
              <p:cNvPr id="3" name="Content Placeholder 2">
                <a:extLst>
                  <a:ext uri="{FF2B5EF4-FFF2-40B4-BE49-F238E27FC236}">
                    <a16:creationId xmlns:a16="http://schemas.microsoft.com/office/drawing/2014/main" id="{0DA03DCE-BD3A-4480-8916-387F9D207014}"/>
                  </a:ext>
                </a:extLst>
              </p:cNvPr>
              <p:cNvSpPr>
                <a:spLocks noGrp="1" noRot="1" noChangeAspect="1" noMove="1" noResize="1" noEditPoints="1" noAdjustHandles="1" noChangeArrowheads="1" noChangeShapeType="1" noTextEdit="1"/>
              </p:cNvSpPr>
              <p:nvPr>
                <p:ph sz="half" idx="2"/>
              </p:nvPr>
            </p:nvSpPr>
            <p:spPr>
              <a:xfrm>
                <a:off x="1069848" y="2792472"/>
                <a:ext cx="4663440" cy="3163825"/>
              </a:xfrm>
              <a:blipFill>
                <a:blip r:embed="rId3"/>
                <a:stretch>
                  <a:fillRect l="-9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 Placeholder 4">
                <a:extLst>
                  <a:ext uri="{FF2B5EF4-FFF2-40B4-BE49-F238E27FC236}">
                    <a16:creationId xmlns:a16="http://schemas.microsoft.com/office/drawing/2014/main" id="{26529712-151D-4CEA-8205-32A121F273C8}"/>
                  </a:ext>
                </a:extLst>
              </p:cNvPr>
              <p:cNvSpPr>
                <a:spLocks noGrp="1"/>
              </p:cNvSpPr>
              <p:nvPr>
                <p:ph type="body" sz="quarter" idx="3"/>
              </p:nvPr>
            </p:nvSpPr>
            <p:spPr>
              <a:xfrm>
                <a:off x="6458712" y="2074334"/>
                <a:ext cx="4663440" cy="640080"/>
              </a:xfrm>
            </p:spPr>
            <p:txBody>
              <a:bodyPr/>
              <a:lstStyle/>
              <a:p>
                <a:pPr algn="ctr"/>
                <a14:m>
                  <m:oMath xmlns:m="http://schemas.openxmlformats.org/officeDocument/2006/math">
                    <m:r>
                      <a:rPr lang="en-US" sz="2000" b="0" i="1">
                        <a:latin typeface="Cambria Math" panose="02040503050406030204" pitchFamily="18" charset="0"/>
                      </a:rPr>
                      <m:t>𝛽</m:t>
                    </m:r>
                  </m:oMath>
                </a14:m>
                <a:r>
                  <a:rPr lang="en-US" sz="2000" i="1" dirty="0"/>
                  <a:t> Parameter Equation</a:t>
                </a:r>
              </a:p>
            </p:txBody>
          </p:sp>
        </mc:Choice>
        <mc:Fallback>
          <p:sp>
            <p:nvSpPr>
              <p:cNvPr id="11" name="Text Placeholder 4">
                <a:extLst>
                  <a:ext uri="{FF2B5EF4-FFF2-40B4-BE49-F238E27FC236}">
                    <a16:creationId xmlns:a16="http://schemas.microsoft.com/office/drawing/2014/main" id="{26529712-151D-4CEA-8205-32A121F273C8}"/>
                  </a:ext>
                </a:extLst>
              </p:cNvPr>
              <p:cNvSpPr>
                <a:spLocks noGrp="1" noRot="1" noChangeAspect="1" noMove="1" noResize="1" noEditPoints="1" noAdjustHandles="1" noChangeArrowheads="1" noChangeShapeType="1" noTextEdit="1"/>
              </p:cNvSpPr>
              <p:nvPr>
                <p:ph type="body" sz="quarter" idx="3"/>
              </p:nvPr>
            </p:nvSpPr>
            <p:spPr>
              <a:xfrm>
                <a:off x="6458712" y="2074334"/>
                <a:ext cx="4663440" cy="640080"/>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F3EDAB0-F17A-473F-B7BF-C437C59F4489}"/>
                  </a:ext>
                </a:extLst>
              </p:cNvPr>
              <p:cNvSpPr txBox="1">
                <a:spLocks/>
              </p:cNvSpPr>
              <p:nvPr/>
            </p:nvSpPr>
            <p:spPr>
              <a:xfrm>
                <a:off x="6458712" y="2792471"/>
                <a:ext cx="4663440" cy="316450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𝑇</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a:latin typeface="Cambria Math" panose="02040503050406030204" pitchFamily="18" charset="0"/>
                            </a:rPr>
                            <m:t>1</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𝑇</m:t>
                              </m:r>
                            </m:e>
                            <m:sub>
                              <m:r>
                                <a:rPr lang="en-US" sz="1800" b="0" i="1">
                                  <a:latin typeface="Cambria Math" panose="02040503050406030204" pitchFamily="18" charset="0"/>
                                </a:rPr>
                                <m:t>0</m:t>
                              </m:r>
                            </m:sub>
                          </m:sSub>
                        </m:den>
                      </m:f>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ln</m:t>
                          </m:r>
                        </m:fName>
                        <m:e>
                          <m:f>
                            <m:fPr>
                              <m:ctrlPr>
                                <a:rPr lang="en-US" sz="1800" b="0" i="1">
                                  <a:latin typeface="Cambria Math" panose="02040503050406030204" pitchFamily="18" charset="0"/>
                                </a:rPr>
                              </m:ctrlPr>
                            </m:fPr>
                            <m:num>
                              <m:r>
                                <a:rPr lang="en-US" sz="1800" b="0" i="1">
                                  <a:latin typeface="Cambria Math" panose="02040503050406030204" pitchFamily="18" charset="0"/>
                                </a:rPr>
                                <m:t>𝑅</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den>
                          </m:f>
                        </m:e>
                      </m:func>
                    </m:oMath>
                  </m:oMathPara>
                </a14:m>
                <a:endParaRPr lang="en-US" sz="1800" dirty="0"/>
              </a:p>
              <a:p>
                <a:pPr>
                  <a:lnSpc>
                    <a:spcPct val="100000"/>
                  </a:lnSpc>
                </a:pPr>
                <a:r>
                  <a:rPr lang="en-US" sz="1800" dirty="0"/>
                  <a:t>Alternative form of S-H with</a:t>
                </a:r>
              </a:p>
              <a:p>
                <a:pPr marL="0">
                  <a:lnSpc>
                    <a:spcPct val="100000"/>
                  </a:lnSpc>
                </a:pP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0</m:t>
                        </m:r>
                      </m:sub>
                    </m:sSub>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0</m:t>
                            </m:r>
                          </m:sub>
                        </m:sSub>
                      </m:den>
                    </m:f>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ln</m:t>
                        </m:r>
                      </m:fName>
                      <m:e>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e>
                    </m:func>
                    <m:r>
                      <a:rPr lang="en-US" sz="1800" b="0" i="0">
                        <a:latin typeface="Cambria Math" panose="02040503050406030204" pitchFamily="18" charset="0"/>
                      </a:rPr>
                      <m:t>, </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1</m:t>
                        </m:r>
                      </m:sub>
                    </m:sSub>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r>
                      <a:rPr lang="en-US" sz="1800" b="0" i="0">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2</m:t>
                        </m:r>
                      </m:sub>
                    </m:sSub>
                    <m:r>
                      <a:rPr lang="en-US" sz="1800" b="0" i="1">
                        <a:latin typeface="Cambria Math" panose="02040503050406030204" pitchFamily="18" charset="0"/>
                      </a:rPr>
                      <m:t>=0</m:t>
                    </m:r>
                  </m:oMath>
                </a14:m>
                <a:endParaRPr lang="en-US" sz="1800" b="0" dirty="0"/>
              </a:p>
              <a:p>
                <a:pPr>
                  <a:lnSpc>
                    <a:spcPct val="100000"/>
                  </a:lnSpc>
                </a:pPr>
                <a:r>
                  <a:rPr lang="en-US" sz="1800" dirty="0"/>
                  <a:t>Requires only one R-T data point</a:t>
                </a:r>
              </a:p>
              <a:p>
                <a:pPr>
                  <a:lnSpc>
                    <a:spcPct val="100000"/>
                  </a:lnSpc>
                </a:pP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2</m:t>
                        </m:r>
                      </m:sub>
                    </m:sSub>
                  </m:oMath>
                </a14:m>
                <a:r>
                  <a:rPr lang="en-US" sz="1800" dirty="0"/>
                  <a:t> usually very small, accurate proxy</a:t>
                </a:r>
              </a:p>
              <a:p>
                <a:pPr>
                  <a:lnSpc>
                    <a:spcPct val="100000"/>
                  </a:lnSpc>
                </a:pPr>
                <a14:m>
                  <m:oMath xmlns:m="http://schemas.openxmlformats.org/officeDocument/2006/math">
                    <m:r>
                      <a:rPr lang="en-US" sz="1800" b="0" i="1">
                        <a:latin typeface="Cambria Math" panose="02040503050406030204" pitchFamily="18" charset="0"/>
                      </a:rPr>
                      <m:t>𝛽</m:t>
                    </m:r>
                  </m:oMath>
                </a14:m>
                <a:r>
                  <a:rPr lang="en-US" sz="1800" dirty="0"/>
                  <a:t> value given in manufacturer specs</a:t>
                </a:r>
              </a:p>
            </p:txBody>
          </p:sp>
        </mc:Choice>
        <mc:Fallback>
          <p:sp>
            <p:nvSpPr>
              <p:cNvPr id="4" name="Content Placeholder 2">
                <a:extLst>
                  <a:ext uri="{FF2B5EF4-FFF2-40B4-BE49-F238E27FC236}">
                    <a16:creationId xmlns:a16="http://schemas.microsoft.com/office/drawing/2014/main" id="{8F3EDAB0-F17A-473F-B7BF-C437C59F4489}"/>
                  </a:ext>
                </a:extLst>
              </p:cNvPr>
              <p:cNvSpPr txBox="1">
                <a:spLocks noRot="1" noChangeAspect="1" noMove="1" noResize="1" noEditPoints="1" noAdjustHandles="1" noChangeArrowheads="1" noChangeShapeType="1" noTextEdit="1"/>
              </p:cNvSpPr>
              <p:nvPr/>
            </p:nvSpPr>
            <p:spPr>
              <a:xfrm>
                <a:off x="6458712" y="2792471"/>
                <a:ext cx="4663440" cy="3164509"/>
              </a:xfrm>
              <a:prstGeom prst="rect">
                <a:avLst/>
              </a:prstGeom>
              <a:blipFill>
                <a:blip r:embed="rId5"/>
                <a:stretch>
                  <a:fillRect l="-915"/>
                </a:stretch>
              </a:blipFill>
            </p:spPr>
            <p:txBody>
              <a:bodyPr/>
              <a:lstStyle/>
              <a:p>
                <a:r>
                  <a:rPr lang="en-US">
                    <a:noFill/>
                  </a:rPr>
                  <a:t> </a:t>
                </a:r>
              </a:p>
            </p:txBody>
          </p:sp>
        </mc:Fallback>
      </mc:AlternateContent>
    </p:spTree>
    <p:extLst>
      <p:ext uri="{BB962C8B-B14F-4D97-AF65-F5344CB8AC3E}">
        <p14:creationId xmlns:p14="http://schemas.microsoft.com/office/powerpoint/2010/main" val="113506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CAB0-9632-4D04-BEB8-19C879FF5A07}"/>
              </a:ext>
            </a:extLst>
          </p:cNvPr>
          <p:cNvSpPr>
            <a:spLocks noGrp="1"/>
          </p:cNvSpPr>
          <p:nvPr>
            <p:ph type="title"/>
          </p:nvPr>
        </p:nvSpPr>
        <p:spPr/>
        <p:txBody>
          <a:bodyPr/>
          <a:lstStyle/>
          <a:p>
            <a:r>
              <a:rPr lang="en-US" dirty="0"/>
              <a:t>Theory: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B58239-F778-4E93-8FC1-571994E1A6D2}"/>
                  </a:ext>
                </a:extLst>
              </p:cNvPr>
              <p:cNvSpPr>
                <a:spLocks noGrp="1"/>
              </p:cNvSpPr>
              <p:nvPr>
                <p:ph idx="1"/>
              </p:nvPr>
            </p:nvSpPr>
            <p:spPr>
              <a:xfrm>
                <a:off x="1066800" y="2103120"/>
                <a:ext cx="6922168" cy="3849624"/>
              </a:xfrm>
            </p:spPr>
            <p:txBody>
              <a:bodyPr>
                <a:normAutofit fontScale="92500" lnSpcReduction="10000"/>
              </a:bodyPr>
              <a:lstStyle/>
              <a:p>
                <a:r>
                  <a:rPr lang="en-US" sz="1900" dirty="0"/>
                  <a:t>Voltage Divider</a:t>
                </a:r>
              </a:p>
              <a:p>
                <a:pPr lvl="1"/>
                <a:r>
                  <a:rPr lang="en-US" sz="1700" dirty="0"/>
                  <a:t>Circuit producing output voltage proportional to input</a:t>
                </a:r>
              </a:p>
              <a:p>
                <a:pPr lvl="1"/>
                <a:r>
                  <a:rPr lang="en-US" sz="1700" dirty="0"/>
                  <a:t>Used to measure resistance of unknown resistor</a:t>
                </a:r>
              </a:p>
              <a:p>
                <a:r>
                  <a:rPr lang="en-US" sz="1900" dirty="0"/>
                  <a:t>Thermistor Resistance</a:t>
                </a:r>
              </a:p>
              <a:p>
                <a:pPr lvl="1"/>
                <a:r>
                  <a:rPr lang="en-US" sz="1700" dirty="0"/>
                  <a:t>Voltage divider used to calculate thermistor resistance</a:t>
                </a:r>
              </a:p>
              <a:p>
                <a:r>
                  <a:rPr lang="en-US" sz="1900" dirty="0"/>
                  <a:t>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a:p>
                <a:pPr marL="0" indent="0">
                  <a:buNone/>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is the unknown thermistor resistance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den>
                              </m:f>
                              <m:r>
                                <a:rPr lang="en-US" b="0" i="1" smtClean="0">
                                  <a:latin typeface="Cambria Math" panose="02040503050406030204" pitchFamily="18" charset="0"/>
                                </a:rPr>
                                <m:t>−1</m:t>
                              </m:r>
                            </m:e>
                          </m:d>
                        </m:den>
                      </m:f>
                    </m:oMath>
                  </m:oMathPara>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a14:m>
                <a:r>
                  <a:rPr lang="en-US" dirty="0"/>
                  <a:t> measured by Arduino,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=3.3</m:t>
                    </m:r>
                  </m:oMath>
                </a14:m>
                <a:r>
                  <a:rPr lang="en-US" dirty="0"/>
                  <a:t>V,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is resistance of known resistor</a:t>
                </a:r>
              </a:p>
            </p:txBody>
          </p:sp>
        </mc:Choice>
        <mc:Fallback xmlns="">
          <p:sp>
            <p:nvSpPr>
              <p:cNvPr id="3" name="Content Placeholder 2">
                <a:extLst>
                  <a:ext uri="{FF2B5EF4-FFF2-40B4-BE49-F238E27FC236}">
                    <a16:creationId xmlns:a16="http://schemas.microsoft.com/office/drawing/2014/main" id="{AEB58239-F778-4E93-8FC1-571994E1A6D2}"/>
                  </a:ext>
                </a:extLst>
              </p:cNvPr>
              <p:cNvSpPr>
                <a:spLocks noGrp="1" noRot="1" noChangeAspect="1" noMove="1" noResize="1" noEditPoints="1" noAdjustHandles="1" noChangeArrowheads="1" noChangeShapeType="1" noTextEdit="1"/>
              </p:cNvSpPr>
              <p:nvPr>
                <p:ph idx="1"/>
              </p:nvPr>
            </p:nvSpPr>
            <p:spPr>
              <a:xfrm>
                <a:off x="1066800" y="2103120"/>
                <a:ext cx="6922168" cy="3849624"/>
              </a:xfrm>
              <a:blipFill>
                <a:blip r:embed="rId3"/>
                <a:stretch>
                  <a:fillRect l="-616" t="-791"/>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529D0CD-8FB5-4D0E-BA50-8033C93D3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873" y="2182633"/>
            <a:ext cx="2734439" cy="351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8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2458-9E55-4837-AD81-20905FEFD7D4}"/>
              </a:ext>
            </a:extLst>
          </p:cNvPr>
          <p:cNvSpPr>
            <a:spLocks noGrp="1"/>
          </p:cNvSpPr>
          <p:nvPr>
            <p:ph type="title"/>
          </p:nvPr>
        </p:nvSpPr>
        <p:spPr/>
        <p:txBody>
          <a:bodyPr/>
          <a:lstStyle/>
          <a:p>
            <a:r>
              <a:rPr lang="en-US" dirty="0"/>
              <a:t>Theory: Thermal Time Constant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04A4E-7C24-4BE1-8A47-7625875D803D}"/>
                  </a:ext>
                </a:extLst>
              </p:cNvPr>
              <p:cNvSpPr>
                <a:spLocks noGrp="1"/>
              </p:cNvSpPr>
              <p:nvPr>
                <p:ph idx="1"/>
              </p:nvPr>
            </p:nvSpPr>
            <p:spPr>
              <a:xfrm>
                <a:off x="1066800" y="2103120"/>
                <a:ext cx="5029200" cy="3849624"/>
              </a:xfrm>
            </p:spPr>
            <p:txBody>
              <a:bodyPr/>
              <a:lstStyle/>
              <a:p>
                <a:r>
                  <a:rPr lang="en-US" dirty="0"/>
                  <a:t>Thermal time constant </a:t>
                </a:r>
                <a14:m>
                  <m:oMath xmlns:m="http://schemas.openxmlformats.org/officeDocument/2006/math">
                    <m:r>
                      <a:rPr lang="en-US" b="0" i="1" smtClean="0">
                        <a:latin typeface="Cambria Math" panose="02040503050406030204" pitchFamily="18" charset="0"/>
                      </a:rPr>
                      <m:t>𝜏</m:t>
                    </m:r>
                  </m:oMath>
                </a14:m>
                <a:r>
                  <a:rPr lang="en-US" dirty="0"/>
                  <a:t> is time required for thermistor to reach 63.2% of difference between initial and final ambient temperatures</a:t>
                </a:r>
              </a:p>
              <a:p>
                <a:r>
                  <a:rPr lang="en-US" dirty="0"/>
                  <a:t>Assuming a lumped capacitance model for transient temperature analysis,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a14:m>
                <a:r>
                  <a:rPr lang="en-US" dirty="0"/>
                  <a:t> are the ambient temperatures and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 the thermistor’s </a:t>
                </a:r>
                <a14:m>
                  <m:oMath xmlns:m="http://schemas.openxmlformats.org/officeDocument/2006/math">
                    <m:r>
                      <a:rPr lang="en-US" b="0" i="1" smtClean="0">
                        <a:latin typeface="Cambria Math" panose="02040503050406030204" pitchFamily="18" charset="0"/>
                      </a:rPr>
                      <m:t>𝑇</m:t>
                    </m:r>
                  </m:oMath>
                </a14:m>
                <a:r>
                  <a:rPr lang="en-US" dirty="0"/>
                  <a:t> reading at time </a:t>
                </a:r>
                <a14:m>
                  <m:oMath xmlns:m="http://schemas.openxmlformats.org/officeDocument/2006/math">
                    <m:r>
                      <a:rPr lang="en-US" b="0" i="1" smtClean="0">
                        <a:latin typeface="Cambria Math" panose="02040503050406030204" pitchFamily="18" charset="0"/>
                      </a:rPr>
                      <m:t>𝑡</m:t>
                    </m:r>
                  </m:oMath>
                </a14:m>
                <a:r>
                  <a:rPr lang="en-US" dirty="0"/>
                  <a:t>.</a:t>
                </a:r>
              </a:p>
              <a:p>
                <a:r>
                  <a:rPr lang="en-US" dirty="0"/>
                  <a:t>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oMath>
                </a14:m>
                <a:r>
                  <a:rPr lang="en-US" dirty="0"/>
                  <a:t>, then</a:t>
                </a:r>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=0.632</m:t>
                      </m:r>
                    </m:oMath>
                  </m:oMathPara>
                </a14:m>
                <a:endParaRPr lang="en-US" dirty="0"/>
              </a:p>
            </p:txBody>
          </p:sp>
        </mc:Choice>
        <mc:Fallback xmlns="">
          <p:sp>
            <p:nvSpPr>
              <p:cNvPr id="3" name="Content Placeholder 2">
                <a:extLst>
                  <a:ext uri="{FF2B5EF4-FFF2-40B4-BE49-F238E27FC236}">
                    <a16:creationId xmlns:a16="http://schemas.microsoft.com/office/drawing/2014/main" id="{48E04A4E-7C24-4BE1-8A47-7625875D803D}"/>
                  </a:ext>
                </a:extLst>
              </p:cNvPr>
              <p:cNvSpPr>
                <a:spLocks noGrp="1" noRot="1" noChangeAspect="1" noMove="1" noResize="1" noEditPoints="1" noAdjustHandles="1" noChangeArrowheads="1" noChangeShapeType="1" noTextEdit="1"/>
              </p:cNvSpPr>
              <p:nvPr>
                <p:ph idx="1"/>
              </p:nvPr>
            </p:nvSpPr>
            <p:spPr>
              <a:xfrm>
                <a:off x="1066800" y="2103120"/>
                <a:ext cx="5029200" cy="3849624"/>
              </a:xfrm>
              <a:blipFill>
                <a:blip r:embed="rId2"/>
                <a:stretch>
                  <a:fillRect l="-485" t="-158"/>
                </a:stretch>
              </a:blipFill>
            </p:spPr>
            <p:txBody>
              <a:bodyPr/>
              <a:lstStyle/>
              <a:p>
                <a:r>
                  <a:rPr lang="en-US">
                    <a:noFill/>
                  </a:rPr>
                  <a:t> </a:t>
                </a:r>
              </a:p>
            </p:txBody>
          </p:sp>
        </mc:Fallback>
      </mc:AlternateContent>
      <p:pic>
        <p:nvPicPr>
          <p:cNvPr id="2052" name="Picture 4" descr="Thermal Time Constant | SHIBAURA ELECTRONICS CO., LTD.">
            <a:extLst>
              <a:ext uri="{FF2B5EF4-FFF2-40B4-BE49-F238E27FC236}">
                <a16:creationId xmlns:a16="http://schemas.microsoft.com/office/drawing/2014/main" id="{D0003C65-0771-437E-AF51-59BDFFF01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56" y="2030000"/>
            <a:ext cx="3922744" cy="392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88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9F89-F769-42D0-A768-AE3A9A4F4C38}"/>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3CE825E6-8B57-4DB5-8849-461FF685DCF6}"/>
              </a:ext>
            </a:extLst>
          </p:cNvPr>
          <p:cNvSpPr>
            <a:spLocks noGrp="1"/>
          </p:cNvSpPr>
          <p:nvPr>
            <p:ph idx="1"/>
          </p:nvPr>
        </p:nvSpPr>
        <p:spPr/>
        <p:txBody>
          <a:bodyPr>
            <a:normAutofit fontScale="92500" lnSpcReduction="20000"/>
          </a:bodyPr>
          <a:lstStyle/>
          <a:p>
            <a:r>
              <a:rPr lang="en-US" sz="2000" b="1" dirty="0"/>
              <a:t>Objective: </a:t>
            </a:r>
            <a:r>
              <a:rPr lang="en-US" sz="2000" dirty="0"/>
              <a:t>Design an electro-thermal system using Arduino kit with NTC thermistor</a:t>
            </a:r>
          </a:p>
          <a:p>
            <a:r>
              <a:rPr lang="en-US" sz="2000" dirty="0"/>
              <a:t>Thermometer measurement of freezing/boiling water (STP)</a:t>
            </a:r>
          </a:p>
          <a:p>
            <a:r>
              <a:rPr lang="en-US" sz="2000" dirty="0"/>
              <a:t>Thermistor extension from microcontroller module (10cm)</a:t>
            </a:r>
          </a:p>
          <a:p>
            <a:pPr lvl="1"/>
            <a:r>
              <a:rPr lang="en-US" sz="1800" dirty="0"/>
              <a:t>Rigid fixture, allowing for ease of application to touch solid surface or penetrate fluid</a:t>
            </a:r>
          </a:p>
          <a:p>
            <a:pPr lvl="1"/>
            <a:r>
              <a:rPr lang="en-US" sz="1800" dirty="0"/>
              <a:t>Thermistor protection from water damage</a:t>
            </a:r>
          </a:p>
          <a:p>
            <a:r>
              <a:rPr lang="en-US" sz="2000" dirty="0"/>
              <a:t>Both analog and digital signals must be used</a:t>
            </a:r>
          </a:p>
          <a:p>
            <a:r>
              <a:rPr lang="en-US" sz="2000" dirty="0"/>
              <a:t>User input for</a:t>
            </a:r>
          </a:p>
          <a:p>
            <a:pPr lvl="1"/>
            <a:r>
              <a:rPr lang="en-US" sz="1800" dirty="0"/>
              <a:t>Sampling rate, error message if limit is exceeded</a:t>
            </a:r>
            <a:endParaRPr lang="en-US" sz="2000" dirty="0"/>
          </a:p>
          <a:p>
            <a:r>
              <a:rPr lang="en-US" sz="2000" dirty="0"/>
              <a:t>Digital temperature display in C and F</a:t>
            </a:r>
          </a:p>
          <a:p>
            <a:r>
              <a:rPr lang="en-US" sz="2000" dirty="0"/>
              <a:t>Error must stay within a certain tolerance (TBD)</a:t>
            </a:r>
          </a:p>
          <a:p>
            <a:r>
              <a:rPr lang="en-US" sz="2000" dirty="0"/>
              <a:t>User must be able to turn on/off the device</a:t>
            </a:r>
          </a:p>
          <a:p>
            <a:endParaRPr lang="en-US" sz="2000" dirty="0"/>
          </a:p>
        </p:txBody>
      </p:sp>
    </p:spTree>
    <p:extLst>
      <p:ext uri="{BB962C8B-B14F-4D97-AF65-F5344CB8AC3E}">
        <p14:creationId xmlns:p14="http://schemas.microsoft.com/office/powerpoint/2010/main" val="413862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AC1C-83D8-462C-B2E0-EC989981D650}"/>
              </a:ext>
            </a:extLst>
          </p:cNvPr>
          <p:cNvSpPr>
            <a:spLocks noGrp="1"/>
          </p:cNvSpPr>
          <p:nvPr>
            <p:ph type="title"/>
          </p:nvPr>
        </p:nvSpPr>
        <p:spPr/>
        <p:txBody>
          <a:bodyPr/>
          <a:lstStyle/>
          <a:p>
            <a:r>
              <a:rPr lang="en-US" dirty="0"/>
              <a:t>Concept of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AB85E3-CC54-4E8E-8CA0-D663DF3F8452}"/>
                  </a:ext>
                </a:extLst>
              </p:cNvPr>
              <p:cNvSpPr>
                <a:spLocks noGrp="1"/>
              </p:cNvSpPr>
              <p:nvPr>
                <p:ph sz="half" idx="1"/>
              </p:nvPr>
            </p:nvSpPr>
            <p:spPr/>
            <p:txBody>
              <a:bodyPr>
                <a:normAutofit fontScale="92500" lnSpcReduction="10000"/>
              </a:bodyPr>
              <a:lstStyle/>
              <a:p>
                <a:r>
                  <a:rPr lang="en-US" dirty="0"/>
                  <a:t>Sampling Rate Specification</a:t>
                </a:r>
              </a:p>
              <a:p>
                <a:pPr lvl="1"/>
                <a:r>
                  <a:rPr lang="en-US" dirty="0"/>
                  <a:t>User prompted input in Serial dialogue (Hz)</a:t>
                </a:r>
              </a:p>
              <a:p>
                <a:pPr lvl="1"/>
                <a:r>
                  <a:rPr lang="en-US" dirty="0"/>
                  <a:t>Delay each loop by 1/input seconds</a:t>
                </a:r>
              </a:p>
              <a:p>
                <a:pPr lvl="1"/>
                <a:r>
                  <a:rPr lang="en-US" dirty="0"/>
                  <a:t>Error message if invalid (more than limit)</a:t>
                </a:r>
              </a:p>
              <a:p>
                <a:pPr lvl="1"/>
                <a:r>
                  <a:rPr lang="en-US" dirty="0"/>
                  <a:t>Limit determination</a:t>
                </a:r>
              </a:p>
              <a:p>
                <a:pPr lvl="2"/>
                <a:r>
                  <a:rPr lang="en-US" dirty="0"/>
                  <a:t>Time one program loop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a:t>
                </a:r>
                <a:r>
                  <a:rPr lang="en-US" dirty="0" err="1"/>
                  <a:t>millis</a:t>
                </a:r>
                <a:r>
                  <a:rPr lang="en-US" dirty="0"/>
                  <a:t> command)</a:t>
                </a:r>
              </a:p>
              <a:p>
                <a:pPr lvl="2"/>
                <a:r>
                  <a:rPr lang="en-US" dirty="0"/>
                  <a:t>Sampling rate limit :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(conversion)</a:t>
                </a:r>
              </a:p>
              <a:p>
                <a:r>
                  <a:rPr lang="en-US" dirty="0"/>
                  <a:t>On/Off Buttons</a:t>
                </a:r>
              </a:p>
              <a:p>
                <a:pPr lvl="1"/>
                <a:r>
                  <a:rPr lang="en-US" dirty="0"/>
                  <a:t>On  button begins data collection, green LED on</a:t>
                </a:r>
              </a:p>
              <a:p>
                <a:pPr lvl="1"/>
                <a:r>
                  <a:rPr lang="en-US" dirty="0"/>
                  <a:t>Off button terminates data collection, green LED off</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90AB85E3-CC54-4E8E-8CA0-D663DF3F8452}"/>
                  </a:ext>
                </a:extLst>
              </p:cNvPr>
              <p:cNvSpPr>
                <a:spLocks noGrp="1" noRot="1" noChangeAspect="1" noMove="1" noResize="1" noEditPoints="1" noAdjustHandles="1" noChangeArrowheads="1" noChangeShapeType="1" noTextEdit="1"/>
              </p:cNvSpPr>
              <p:nvPr>
                <p:ph sz="half" idx="1"/>
              </p:nvPr>
            </p:nvSpPr>
            <p:spPr>
              <a:blipFill>
                <a:blip r:embed="rId2"/>
                <a:stretch>
                  <a:fillRect l="-654" t="-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DB91EF-BBC9-4307-981A-9A95DD45F922}"/>
                  </a:ext>
                </a:extLst>
              </p:cNvPr>
              <p:cNvSpPr>
                <a:spLocks noGrp="1"/>
              </p:cNvSpPr>
              <p:nvPr>
                <p:ph sz="half" idx="2"/>
              </p:nvPr>
            </p:nvSpPr>
            <p:spPr/>
            <p:txBody>
              <a:bodyPr>
                <a:normAutofit fontScale="92500" lnSpcReduction="10000"/>
              </a:bodyPr>
              <a:lstStyle/>
              <a:p>
                <a:r>
                  <a:rPr lang="en-US" dirty="0"/>
                  <a:t>Thermistor Placement</a:t>
                </a:r>
              </a:p>
              <a:p>
                <a:pPr lvl="1"/>
                <a:r>
                  <a:rPr lang="en-US" dirty="0"/>
                  <a:t>User to press thermistor against solid or dip into fluid</a:t>
                </a:r>
              </a:p>
              <a:p>
                <a:pPr lvl="1"/>
                <a:r>
                  <a:rPr lang="en-US" dirty="0"/>
                  <a:t>Need not to hold thermistor directly to avoid injury</a:t>
                </a:r>
              </a:p>
              <a:p>
                <a:r>
                  <a:rPr lang="en-US" dirty="0"/>
                  <a:t>Liquid Crystal Display (LCD)</a:t>
                </a:r>
              </a:p>
              <a:p>
                <a:pPr lvl="1"/>
                <a:r>
                  <a:rPr lang="en-US" dirty="0"/>
                  <a:t>Potentiometer to vary contrast</a:t>
                </a:r>
              </a:p>
              <a:p>
                <a:pPr lvl="1"/>
                <a:r>
                  <a:rPr lang="en-US" dirty="0"/>
                  <a:t>Celsius and Fahrenheit displayed</a:t>
                </a:r>
              </a:p>
              <a:p>
                <a:r>
                  <a:rPr lang="en-US" dirty="0"/>
                  <a:t>Steady State Indication/Criterion</a:t>
                </a:r>
              </a:p>
              <a:p>
                <a:pPr lvl="1"/>
                <a:r>
                  <a:rPr lang="en-US" dirty="0"/>
                  <a:t>Blue LED</a:t>
                </a:r>
              </a:p>
              <a:p>
                <a:pPr lvl="1"/>
                <a:r>
                  <a:rPr lang="en-US" dirty="0"/>
                  <a:t>Most recent 5(+) temperatures stored in array</a:t>
                </a:r>
              </a:p>
              <a:p>
                <a:pPr lvl="1"/>
                <a:r>
                  <a:rPr lang="en-US" dirty="0"/>
                  <a:t>SS when all temps within 0.1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of another</a:t>
                </a:r>
              </a:p>
            </p:txBody>
          </p:sp>
        </mc:Choice>
        <mc:Fallback xmlns="">
          <p:sp>
            <p:nvSpPr>
              <p:cNvPr id="4" name="Content Placeholder 3">
                <a:extLst>
                  <a:ext uri="{FF2B5EF4-FFF2-40B4-BE49-F238E27FC236}">
                    <a16:creationId xmlns:a16="http://schemas.microsoft.com/office/drawing/2014/main" id="{F5DB91EF-BBC9-4307-981A-9A95DD45F922}"/>
                  </a:ext>
                </a:extLst>
              </p:cNvPr>
              <p:cNvSpPr>
                <a:spLocks noGrp="1" noRot="1" noChangeAspect="1" noMove="1" noResize="1" noEditPoints="1" noAdjustHandles="1" noChangeArrowheads="1" noChangeShapeType="1" noTextEdit="1"/>
              </p:cNvSpPr>
              <p:nvPr>
                <p:ph sz="half" idx="2"/>
              </p:nvPr>
            </p:nvSpPr>
            <p:spPr>
              <a:blipFill>
                <a:blip r:embed="rId3"/>
                <a:stretch>
                  <a:fillRect l="-654" t="-325"/>
                </a:stretch>
              </a:blipFill>
            </p:spPr>
            <p:txBody>
              <a:bodyPr/>
              <a:lstStyle/>
              <a:p>
                <a:r>
                  <a:rPr lang="en-US">
                    <a:noFill/>
                  </a:rPr>
                  <a:t> </a:t>
                </a:r>
              </a:p>
            </p:txBody>
          </p:sp>
        </mc:Fallback>
      </mc:AlternateContent>
    </p:spTree>
    <p:extLst>
      <p:ext uri="{BB962C8B-B14F-4D97-AF65-F5344CB8AC3E}">
        <p14:creationId xmlns:p14="http://schemas.microsoft.com/office/powerpoint/2010/main" val="113381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1C7B7-6A2A-4EF5-9F5F-D2F58D6108DC}"/>
              </a:ext>
            </a:extLst>
          </p:cNvPr>
          <p:cNvSpPr>
            <a:spLocks noGrp="1"/>
          </p:cNvSpPr>
          <p:nvPr>
            <p:ph type="title"/>
          </p:nvPr>
        </p:nvSpPr>
        <p:spPr/>
        <p:txBody>
          <a:bodyPr/>
          <a:lstStyle/>
          <a:p>
            <a:r>
              <a:rPr lang="en-US" dirty="0"/>
              <a:t>Operations/Tasks for Designer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8DF4FA-625F-489A-9E24-6AF5A81AD31E}"/>
                  </a:ext>
                </a:extLst>
              </p:cNvPr>
              <p:cNvSpPr>
                <a:spLocks noGrp="1"/>
              </p:cNvSpPr>
              <p:nvPr>
                <p:ph sz="half" idx="1"/>
              </p:nvPr>
            </p:nvSpPr>
            <p:spPr/>
            <p:txBody>
              <a:bodyPr>
                <a:normAutofit fontScale="70000" lnSpcReduction="20000"/>
              </a:bodyPr>
              <a:lstStyle/>
              <a:p>
                <a:r>
                  <a:rPr lang="en-US" sz="1800" dirty="0"/>
                  <a:t>Thermistor Calibration</a:t>
                </a:r>
              </a:p>
              <a:p>
                <a:pPr lvl="1"/>
                <a:r>
                  <a:rPr lang="en-US" sz="1600" dirty="0"/>
                  <a:t>Voltage Divider to measure thermistor nominal resistance </a:t>
                </a:r>
                <a:r>
                  <a:rPr lang="en-US" sz="1600" dirty="0">
                    <a:sym typeface="Wingdings" panose="05000000000000000000" pitchFamily="2" charset="2"/>
                  </a:rPr>
                  <a:t> choose second resistor</a:t>
                </a:r>
                <a:endParaRPr lang="en-US" sz="1600" dirty="0"/>
              </a:p>
              <a:p>
                <a:pPr lvl="1"/>
                <a:r>
                  <a:rPr lang="en-US" sz="1600" dirty="0"/>
                  <a:t>Record thermistor resistance at three (freezing, room, boiling) known temps</a:t>
                </a:r>
              </a:p>
              <a:p>
                <a:pPr lvl="2"/>
                <a:r>
                  <a:rPr lang="en-US" sz="1500" dirty="0"/>
                  <a:t>Use reference thermometer to record temps</a:t>
                </a:r>
              </a:p>
              <a:p>
                <a:pPr lvl="1"/>
                <a:r>
                  <a:rPr lang="en-US" sz="1600" dirty="0"/>
                  <a:t>Three data points to calculate S-H constants (room temp for </a:t>
                </a:r>
                <a14:m>
                  <m:oMath xmlns:m="http://schemas.openxmlformats.org/officeDocument/2006/math">
                    <m:r>
                      <a:rPr lang="en-US" sz="1600" i="1">
                        <a:latin typeface="Cambria Math" panose="02040503050406030204" pitchFamily="18" charset="0"/>
                      </a:rPr>
                      <m:t>𝛽</m:t>
                    </m:r>
                  </m:oMath>
                </a14:m>
                <a:r>
                  <a:rPr lang="en-US" sz="1600" dirty="0"/>
                  <a:t> parameter)</a:t>
                </a:r>
              </a:p>
              <a:p>
                <a:r>
                  <a:rPr lang="en-US" sz="1800" dirty="0"/>
                  <a:t>Error Propagation and Uncertainty Analysis</a:t>
                </a:r>
              </a:p>
              <a:p>
                <a:pPr lvl="1"/>
                <a:r>
                  <a:rPr lang="en-US" sz="1600" dirty="0"/>
                  <a:t>Factors in calculation of Temperature</a:t>
                </a:r>
              </a:p>
              <a:p>
                <a:pPr lvl="2"/>
                <a:r>
                  <a:rPr lang="en-US" sz="1500" dirty="0"/>
                  <a:t>Thermistor Resistance</a:t>
                </a:r>
              </a:p>
              <a:p>
                <a:pPr lvl="3"/>
                <a:r>
                  <a:rPr lang="en-US" sz="1500" dirty="0"/>
                  <a:t>Resistor 1 resistance</a:t>
                </a:r>
              </a:p>
              <a:p>
                <a:pPr lvl="3"/>
                <a:r>
                  <a:rPr lang="en-US" sz="1500" dirty="0"/>
                  <a:t>Input Voltage</a:t>
                </a:r>
              </a:p>
              <a:p>
                <a:pPr lvl="3"/>
                <a:r>
                  <a:rPr lang="en-US" sz="1500" dirty="0"/>
                  <a:t>Output Voltage</a:t>
                </a:r>
              </a:p>
              <a:p>
                <a:pPr lvl="2"/>
                <a:r>
                  <a:rPr lang="en-US" sz="1500" dirty="0"/>
                  <a:t>S-H coefficients</a:t>
                </a:r>
              </a:p>
              <a:p>
                <a:pPr lvl="3"/>
                <a:r>
                  <a:rPr lang="en-US" sz="1500" dirty="0"/>
                  <a:t>Three temperatures from reference thermometer</a:t>
                </a:r>
              </a:p>
              <a:p>
                <a:pPr lvl="3"/>
                <a:r>
                  <a:rPr lang="en-US" sz="1500" dirty="0"/>
                  <a:t>Three thermistor resistances</a:t>
                </a:r>
                <a:endParaRPr lang="en-US" sz="1800" dirty="0"/>
              </a:p>
              <a:p>
                <a:pPr lvl="1"/>
                <a:r>
                  <a:rPr lang="en-US" sz="1600" dirty="0"/>
                  <a:t>Different errors for C and F</a:t>
                </a:r>
              </a:p>
              <a:p>
                <a:endParaRPr lang="en-US" dirty="0"/>
              </a:p>
              <a:p>
                <a:endParaRPr lang="en-US" dirty="0"/>
              </a:p>
            </p:txBody>
          </p:sp>
        </mc:Choice>
        <mc:Fallback>
          <p:sp>
            <p:nvSpPr>
              <p:cNvPr id="3" name="Content Placeholder 2">
                <a:extLst>
                  <a:ext uri="{FF2B5EF4-FFF2-40B4-BE49-F238E27FC236}">
                    <a16:creationId xmlns:a16="http://schemas.microsoft.com/office/drawing/2014/main" id="{478DF4FA-625F-489A-9E24-6AF5A81AD31E}"/>
                  </a:ext>
                </a:extLst>
              </p:cNvPr>
              <p:cNvSpPr>
                <a:spLocks noGrp="1" noRot="1" noChangeAspect="1" noMove="1" noResize="1" noEditPoints="1" noAdjustHandles="1" noChangeArrowheads="1" noChangeShapeType="1" noTextEdit="1"/>
              </p:cNvSpPr>
              <p:nvPr>
                <p:ph sz="half" idx="1"/>
              </p:nvPr>
            </p:nvSpPr>
            <p:spPr>
              <a:blipFill>
                <a:blip r:embed="rId2"/>
                <a:stretch>
                  <a:fillRect t="-650"/>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B8A474A-036E-4CAB-AFEA-EED661FDED87}"/>
              </a:ext>
            </a:extLst>
          </p:cNvPr>
          <p:cNvSpPr>
            <a:spLocks noGrp="1"/>
          </p:cNvSpPr>
          <p:nvPr>
            <p:ph sz="half" idx="2"/>
          </p:nvPr>
        </p:nvSpPr>
        <p:spPr/>
        <p:txBody>
          <a:bodyPr>
            <a:normAutofit fontScale="70000" lnSpcReduction="20000"/>
          </a:bodyPr>
          <a:lstStyle/>
          <a:p>
            <a:r>
              <a:rPr lang="en-US" dirty="0"/>
              <a:t>Time Constant Measurement</a:t>
            </a:r>
          </a:p>
          <a:p>
            <a:pPr lvl="1"/>
            <a:r>
              <a:rPr lang="en-US" sz="1500" dirty="0"/>
              <a:t>Take room temp reading</a:t>
            </a:r>
          </a:p>
          <a:p>
            <a:pPr lvl="1"/>
            <a:r>
              <a:rPr lang="en-US" sz="1500" dirty="0"/>
              <a:t>Bring temp up to about 100C (boiling water)</a:t>
            </a:r>
          </a:p>
          <a:p>
            <a:pPr lvl="1"/>
            <a:r>
              <a:rPr lang="en-US" sz="1500" dirty="0"/>
              <a:t>Remove thermistor from water, start timer</a:t>
            </a:r>
          </a:p>
          <a:p>
            <a:pPr lvl="1"/>
            <a:r>
              <a:rPr lang="en-US" sz="1500" dirty="0"/>
              <a:t>Record time when temp = 63.2% diff</a:t>
            </a:r>
          </a:p>
          <a:p>
            <a:pPr lvl="1"/>
            <a:r>
              <a:rPr lang="en-US" sz="1500" dirty="0"/>
              <a:t>Programmable</a:t>
            </a:r>
          </a:p>
          <a:p>
            <a:pPr lvl="1"/>
            <a:r>
              <a:rPr lang="en-US" sz="1500" dirty="0"/>
              <a:t>Error Propagation</a:t>
            </a:r>
          </a:p>
        </p:txBody>
      </p:sp>
    </p:spTree>
    <p:extLst>
      <p:ext uri="{BB962C8B-B14F-4D97-AF65-F5344CB8AC3E}">
        <p14:creationId xmlns:p14="http://schemas.microsoft.com/office/powerpoint/2010/main" val="1179572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2447</Words>
  <Application>Microsoft Office PowerPoint</Application>
  <PresentationFormat>Widescreen</PresentationFormat>
  <Paragraphs>365</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vt:lpstr>
      <vt:lpstr>Calibri</vt:lpstr>
      <vt:lpstr>Cambria Math</vt:lpstr>
      <vt:lpstr>Century Gothic</vt:lpstr>
      <vt:lpstr>Garamond</vt:lpstr>
      <vt:lpstr>Wingdings</vt:lpstr>
      <vt:lpstr>SavonVTI</vt:lpstr>
      <vt:lpstr>Preliminary Design review</vt:lpstr>
      <vt:lpstr>Project overview</vt:lpstr>
      <vt:lpstr>Theory: Thermistors</vt:lpstr>
      <vt:lpstr>Theory: NTC T-R Models</vt:lpstr>
      <vt:lpstr>Theory: Voltage Dividers</vt:lpstr>
      <vt:lpstr>Theory: Thermal Time Constant</vt:lpstr>
      <vt:lpstr>Requirements</vt:lpstr>
      <vt:lpstr>Concept of Operations</vt:lpstr>
      <vt:lpstr>Operations/Tasks for Designer</vt:lpstr>
      <vt:lpstr>Expected Results</vt:lpstr>
      <vt:lpstr>System overview</vt:lpstr>
      <vt:lpstr>Subsystem Definitions</vt:lpstr>
      <vt:lpstr>System Block Diagram</vt:lpstr>
      <vt:lpstr>Critical Interfaces</vt:lpstr>
      <vt:lpstr>System Setup</vt:lpstr>
      <vt:lpstr>Subsystem design</vt:lpstr>
      <vt:lpstr>Temperature Display</vt:lpstr>
      <vt:lpstr>On/Off Buttons</vt:lpstr>
      <vt:lpstr>Thermistor Voltage Divider</vt:lpstr>
      <vt:lpstr>Steady State Criterion</vt:lpstr>
      <vt:lpstr>Rigid Extension/Protection</vt:lpstr>
      <vt:lpstr>Prototyping plan</vt:lpstr>
      <vt:lpstr>Liquid Crystal Display</vt:lpstr>
      <vt:lpstr>LEDs</vt:lpstr>
      <vt:lpstr>Buttons</vt:lpstr>
      <vt:lpstr>Voltage Divider</vt:lpstr>
      <vt:lpstr>Project management</vt:lpstr>
      <vt:lpstr>Schedule</vt:lpstr>
      <vt:lpstr>Budget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2020-05-20T19:14:26Z</dcterms:created>
  <dcterms:modified xsi:type="dcterms:W3CDTF">2020-05-21T00:42:15Z</dcterms:modified>
</cp:coreProperties>
</file>